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7" r:id="rId30"/>
    <p:sldId id="284" r:id="rId31"/>
    <p:sldId id="285" r:id="rId32"/>
    <p:sldId id="286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微软雅黑 Light"/>
        <a:ea typeface="微软雅黑 Light"/>
        <a:cs typeface="微软雅黑 Light"/>
        <a:sym typeface="微软雅黑 Light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微软雅黑 Light"/>
        <a:ea typeface="微软雅黑 Light"/>
        <a:cs typeface="微软雅黑 Light"/>
        <a:sym typeface="微软雅黑 Light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微软雅黑 Light"/>
        <a:ea typeface="微软雅黑 Light"/>
        <a:cs typeface="微软雅黑 Light"/>
        <a:sym typeface="微软雅黑 Light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微软雅黑 Light"/>
        <a:ea typeface="微软雅黑 Light"/>
        <a:cs typeface="微软雅黑 Light"/>
        <a:sym typeface="微软雅黑 Light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微软雅黑 Light"/>
        <a:ea typeface="微软雅黑 Light"/>
        <a:cs typeface="微软雅黑 Light"/>
        <a:sym typeface="微软雅黑 Light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微软雅黑 Light"/>
        <a:ea typeface="微软雅黑 Light"/>
        <a:cs typeface="微软雅黑 Light"/>
        <a:sym typeface="微软雅黑 Light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微软雅黑 Light"/>
        <a:ea typeface="微软雅黑 Light"/>
        <a:cs typeface="微软雅黑 Light"/>
        <a:sym typeface="微软雅黑 Light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微软雅黑 Light"/>
        <a:ea typeface="微软雅黑 Light"/>
        <a:cs typeface="微软雅黑 Light"/>
        <a:sym typeface="微软雅黑 Light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微软雅黑 Light"/>
        <a:ea typeface="微软雅黑 Light"/>
        <a:cs typeface="微软雅黑 Light"/>
        <a:sym typeface="微软雅黑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微软雅黑 Light"/>
          <a:ea typeface="微软雅黑 Light"/>
          <a:cs typeface="微软雅黑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1E2"/>
          </a:solidFill>
        </a:fill>
      </a:tcStyle>
    </a:wholeTbl>
    <a:band2H>
      <a:tcTxStyle/>
      <a:tcStyle>
        <a:tcBdr/>
        <a:fill>
          <a:solidFill>
            <a:srgbClr val="E7E9F1"/>
          </a:solidFill>
        </a:fill>
      </a:tcStyle>
    </a:band2H>
    <a:firstCol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微软雅黑 Light"/>
          <a:ea typeface="微软雅黑 Light"/>
          <a:cs typeface="微软雅黑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微软雅黑 Light"/>
          <a:ea typeface="微软雅黑 Light"/>
          <a:cs typeface="微软雅黑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微软雅黑 Light"/>
          <a:ea typeface="微软雅黑 Light"/>
          <a:cs typeface="微软雅黑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微软雅黑 Light"/>
          <a:ea typeface="微软雅黑 Light"/>
          <a:cs typeface="微软雅黑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微软雅黑 Light"/>
          <a:ea typeface="微软雅黑 Light"/>
          <a:cs typeface="微软雅黑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微软雅黑 Light"/>
          <a:ea typeface="微软雅黑 Light"/>
          <a:cs typeface="微软雅黑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微软雅黑 Light"/>
          <a:ea typeface="微软雅黑 Light"/>
          <a:cs typeface="微软雅黑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微软雅黑 Light"/>
          <a:ea typeface="微软雅黑 Light"/>
          <a:cs typeface="微软雅黑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微软雅黑 Light"/>
          <a:ea typeface="微软雅黑 Light"/>
          <a:cs typeface="微软雅黑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微软雅黑 Light"/>
          <a:ea typeface="微软雅黑 Light"/>
          <a:cs typeface="微软雅黑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4547"/>
  </p:normalViewPr>
  <p:slideViewPr>
    <p:cSldViewPr snapToGrid="0" snapToObjects="1">
      <p:cViewPr varScale="1">
        <p:scale>
          <a:sx n="106" d="100"/>
          <a:sy n="106" d="100"/>
        </p:scale>
        <p:origin x="1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通过学习实体级别的分布式表示来改进共指消解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4" name="Shape 2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ci和cj是2个共指表述构成的簇(也就是2个实体)</a:t>
            </a:r>
          </a:p>
          <a:p>
            <a:r>
              <a:t>利用之前的mention-pair encoder，来对cluster-pair进行编码</a:t>
            </a:r>
          </a:p>
          <a:p>
            <a:endParaRPr/>
          </a:p>
          <a:p>
            <a:r>
              <a:t>R_m(ci,cj)是一个d行，|ci|*|cj|列的矩阵（两个簇中的表述两两之间都求mention-pair编码，放在一起）</a:t>
            </a:r>
          </a:p>
          <a:p>
            <a:endParaRPr/>
          </a:p>
          <a:p>
            <a:r>
              <a:t>r_c(ci,cj)是最后 cluster-pair encoder输出的结果，是一个2d维的向量</a:t>
            </a:r>
          </a:p>
          <a:p>
            <a:endParaRPr/>
          </a:p>
          <a:p>
            <a:r>
              <a:t>个人认为，pooling的作用是，捕获编码的显著特征与期望特征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训练一个1xd的矩阵W_m(</a:t>
            </a:r>
            <a:r>
              <a:rPr dirty="0" err="1"/>
              <a:t>和b_m</a:t>
            </a:r>
            <a:r>
              <a:rPr dirty="0"/>
              <a:t>)</a:t>
            </a:r>
            <a:endParaRPr lang="en-US" altLang="zh-CN" dirty="0"/>
          </a:p>
          <a:p>
            <a:r>
              <a:rPr lang="zh-CN" altLang="en-US" dirty="0"/>
              <a:t>候选先行语：表述之前的所有先行语</a:t>
            </a:r>
            <a:endParaRPr lang="en-US" altLang="zh-CN" dirty="0"/>
          </a:p>
          <a:p>
            <a:r>
              <a:rPr lang="zh-CN" altLang="en-US" dirty="0"/>
              <a:t>共指先行语：训练集中已经给定的，确定是共指的先行语</a:t>
            </a:r>
            <a:endParaRPr lang="en-US" altLang="zh-CN" dirty="0"/>
          </a:p>
          <a:p>
            <a:endParaRPr dirty="0"/>
          </a:p>
          <a:p>
            <a:r>
              <a:rPr dirty="0"/>
              <a:t>mention-ranking </a:t>
            </a:r>
            <a:r>
              <a:rPr dirty="0" err="1"/>
              <a:t>的意思是，对于每个mention，将其先行语集合按照与其共指的概率进行从大到小的排序（一个共指消解中的经典模型</a:t>
            </a:r>
            <a:r>
              <a:rPr dirty="0"/>
              <a:t>）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8" name="Shape 2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false new :  与mi真实共指的先行语集合非空，当a为NA时，给予一个惩罚值</a:t>
            </a:r>
          </a:p>
          <a:p>
            <a:r>
              <a:t>false anaphoric：与mi真实共指的先行语集合为空，当a不是NA时，给予一个惩罚值</a:t>
            </a:r>
          </a:p>
          <a:p>
            <a:r>
              <a:t>wrong link： 与mi真实共指的先行语集合非空，而a不是NA却不在集合中，给予一个惩罚值</a:t>
            </a:r>
          </a:p>
          <a:p>
            <a:r>
              <a:t>correct decision：与mi真实共指的先行语集合非空，且a在集合中，代表共指判断正确，不造成惩罚</a:t>
            </a:r>
          </a:p>
          <a:p>
            <a:endParaRPr/>
          </a:p>
          <a:p>
            <a:r>
              <a:t>RMS-Prop(均方根传播)：将前几次迭代的梯度的平方的均值作为优化方向，防止梯度方向波动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new就是NA</a:t>
            </a:r>
          </a:p>
          <a:p>
            <a:r>
              <a:t>false new :  与mi真实共指的先行语集合非空，当a为NA时，给予一个惩罚值</a:t>
            </a:r>
          </a:p>
          <a:p>
            <a:r>
              <a:t>false anaphoric：与mi真实共指的先行语集合为空，当a不是NA时，给予一个惩罚值</a:t>
            </a:r>
          </a:p>
          <a:p>
            <a:r>
              <a:t>wrong link： 与mi真实共指的先行语集合非空，而a不是NA却不在集合中，给予一个惩罚值</a:t>
            </a:r>
          </a:p>
          <a:p>
            <a:r>
              <a:t>correct decision：与mi真实共指的先行语集合非空，且a在集合中，代表共指判断正确，不造成惩罚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6" name="Shape 2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AutoNum type="arabicPeriod"/>
            </a:pPr>
            <a:r>
              <a:t>2d维向量-&gt;1个值</a:t>
            </a:r>
          </a:p>
          <a:p>
            <a:pPr marL="160421" indent="-160421">
              <a:buSzPct val="100000"/>
              <a:buAutoNum type="arabicPeriod"/>
            </a:pPr>
            <a:r>
              <a:t>d维向量-&gt;1个值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2" name="Shape 3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这里的方案是一个分布。即做每一个行为的概率。</a:t>
            </a:r>
          </a:p>
          <a:p>
            <a:r>
              <a:t>通过强化学习训练之后的系统，能够让更优的行为以更高的概率进行。</a:t>
            </a:r>
          </a:p>
          <a:p>
            <a:r>
              <a:t>因此强化学习是一个马尔科夫决策过程。转移到下一个状态的概率仅与当前状态有关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9" name="Shape 32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强化学习能够发现，局面1下该位置很容易胜利</a:t>
            </a:r>
          </a:p>
          <a:p>
            <a:r>
              <a:t>局面2如果不下该位置很容易输</a:t>
            </a:r>
          </a:p>
          <a:p>
            <a:r>
              <a:t>局面3对于强化学习来说，认为下各个位置差不多。因为训练时无论是胜局还是败局，出现该状态后的策略都很难与输赢直接相关。（对于其它一些搜索算法，可以预测接下来几步的局势（例如蒙特卡洛树、极大极小搜索等），这不是强化学习所关注的）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类比到本问题上</a:t>
            </a:r>
          </a:p>
        </p:txBody>
      </p:sp>
    </p:spTree>
    <p:extLst>
      <p:ext uri="{BB962C8B-B14F-4D97-AF65-F5344CB8AC3E}">
        <p14:creationId xmlns:p14="http://schemas.microsoft.com/office/powerpoint/2010/main" val="1364754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2" name="Shape 3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具体梯度的求法比较复杂，这里就不展开来讲了，有兴趣的话看看相关文献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该图不是用于解释上一页</a:t>
            </a:r>
            <a:r>
              <a:rPr kumimoji="1" lang="en-US" altLang="zh-CN" dirty="0"/>
              <a:t>ppt</a:t>
            </a:r>
            <a:r>
              <a:rPr kumimoji="1" lang="zh-CN" altLang="en-US" dirty="0"/>
              <a:t>的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该图说明了策略梯度法的最终结果，三条路径出现的概率各不相同</a:t>
            </a:r>
          </a:p>
        </p:txBody>
      </p:sp>
    </p:spTree>
    <p:extLst>
      <p:ext uri="{BB962C8B-B14F-4D97-AF65-F5344CB8AC3E}">
        <p14:creationId xmlns:p14="http://schemas.microsoft.com/office/powerpoint/2010/main" val="4057793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5" name="Shape 15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照应语和先行语构成 mention-pair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54" name="Shape 35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一个动作序列对应了一篇文档的共指局面</a:t>
            </a:r>
          </a:p>
          <a:p>
            <a:endParaRPr/>
          </a:p>
          <a:p>
            <a:r>
              <a:t>图中的P和R是蓝点的准确率和召回率</a:t>
            </a:r>
          </a:p>
          <a:p>
            <a:r>
              <a:t>总体局部的准确率和召回率，是对每一个点都求一次，然后求平均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0" name="Shape 37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不再采用之前的启发式损失函数最小化来训练网络，改用期望奖赏最大化来训练网络。</a:t>
            </a:r>
          </a:p>
          <a:p>
            <a:endParaRPr/>
          </a:p>
          <a:p>
            <a:r>
              <a:t>这里的theta起始就是神经网络的权值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4" name="Shape 3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梯度的推导过程比较繁琐，直接给出最终结果</a:t>
            </a:r>
          </a:p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2" name="Shape 4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用Regret值作为惩罚系数</a:t>
            </a:r>
          </a:p>
          <a:p>
            <a:r>
              <a:t>之前是对于所有同样类型的错误（例如WL），都有同样的惩罚</a:t>
            </a:r>
          </a:p>
          <a:p>
            <a:r>
              <a:t>现在同样类型的错误，惩罚值可能也不同，更能区分错误的严重程度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9" name="Shape 42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先提前训练好word2vec词向量模型</a:t>
            </a:r>
          </a:p>
          <a:p>
            <a:r>
              <a:t>先训练好原本网络</a:t>
            </a:r>
          </a:p>
          <a:p>
            <a:r>
              <a:t>在训练好的模型的基础上，进行强化学习</a:t>
            </a:r>
          </a:p>
          <a:p>
            <a:endParaRPr/>
          </a:p>
          <a:p>
            <a:r>
              <a:t>如何预测: 输入2个表述及其上下文信息，输出共指的score，也就是共指的可能性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1" name="Shape 4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B3评测指标，平均指标，均为最好结果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4" name="Shape 17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mention-pair: 就是传统的有监督2分类，输入为2个mention及其上下文信息，输出为这2个mention是否共指</a:t>
            </a:r>
          </a:p>
          <a:p>
            <a:r>
              <a:t>mention-ranking：就是不是2个mention直接的2分类，而是对于一个照应语，预测若干个先行语与照应语共指的可能性，然后进行排序(rank)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9" name="Shape 17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 I am glad to be here to introduce myself.</a:t>
            </a:r>
          </a:p>
          <a:p>
            <a:r>
              <a:rPr dirty="0"/>
              <a:t>Stephen Hawking once said, "I'm not afraid of death, but I'm in no hurry to die. I have so much I want to do </a:t>
            </a:r>
            <a:r>
              <a:rPr dirty="0" err="1"/>
              <a:t>first."RIP</a:t>
            </a:r>
            <a:r>
              <a:rPr dirty="0"/>
              <a:t> Professor Hawking, and may we all strive to live as fully as he did.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5" name="Shape 19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这里的输入不是直接是一句话，先对话进行NER后，将两两表述组成的表述对及上下文特征分别输入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3" name="Shape 2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中心词（head word）：一个短语中最核心的词，例如beautiful girl 中的 girl</a:t>
            </a:r>
          </a:p>
          <a:p>
            <a:r>
              <a:t>依赖父（dependency parent）：句法分析树中，该词的父节点对于的短语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4" name="Shape 2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对于距离等数量特征，采用区间离散化+独热编码表示。本文采用：[0,1,2,3,4,5-7,8-15,16-31,32-63,64+]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这里的特征工程已经比之前的筛法规则简化了很多很多了。</a:t>
            </a:r>
          </a:p>
          <a:p>
            <a:r>
              <a:t>我们只需要向神经网络中输入必要的信息，而信息之间的关系不需要再定义规则，由神经网络的学习能够自动发现（甚至能发现一些语言学家都不知道的深层次规则）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a是先行语antecedent  m是表述mention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685800" y="1122362"/>
            <a:ext cx="77724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143000" y="3602037"/>
            <a:ext cx="6858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标题文本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9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3887391" y="987425"/>
            <a:ext cx="4629151" cy="48736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3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标题文本"/>
          <p:cNvSpPr txBox="1">
            <a:spLocks noGrp="1"/>
          </p:cNvSpPr>
          <p:nvPr>
            <p:ph type="title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12" name="正文级别 1…"/>
          <p:cNvSpPr txBox="1">
            <a:spLocks noGrp="1"/>
          </p:cNvSpPr>
          <p:nvPr>
            <p:ph type="body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>
            <a:spLocks noGrp="1"/>
          </p:cNvSpPr>
          <p:nvPr>
            <p:ph type="title"/>
          </p:nvPr>
        </p:nvSpPr>
        <p:spPr>
          <a:xfrm>
            <a:off x="623887" y="1709739"/>
            <a:ext cx="7886701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23887" y="4589464"/>
            <a:ext cx="7886701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/>
          </p:nvPr>
        </p:nvSpPr>
        <p:spPr>
          <a:xfrm>
            <a:off x="629841" y="365125"/>
            <a:ext cx="7886701" cy="1325564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29841" y="1681163"/>
            <a:ext cx="3868341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29150" y="1681163"/>
            <a:ext cx="3887392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矩形 21"/>
          <p:cNvSpPr/>
          <p:nvPr/>
        </p:nvSpPr>
        <p:spPr>
          <a:xfrm>
            <a:off x="0" y="409573"/>
            <a:ext cx="93602" cy="55007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61999" y="392978"/>
            <a:ext cx="4918001" cy="416572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chemeClr val="accent1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  <a:lvl2pPr marL="685800" indent="-228600">
              <a:buFontTx/>
              <a:defRPr sz="2400">
                <a:solidFill>
                  <a:schemeClr val="accent1"/>
                </a:solidFill>
                <a:latin typeface="微软雅黑"/>
                <a:ea typeface="微软雅黑"/>
                <a:cs typeface="微软雅黑"/>
                <a:sym typeface="微软雅黑"/>
              </a:defRPr>
            </a:lvl2pPr>
            <a:lvl3pPr marL="1188719" indent="-274319">
              <a:buFontTx/>
              <a:defRPr sz="2400">
                <a:solidFill>
                  <a:schemeClr val="accent1"/>
                </a:solidFill>
                <a:latin typeface="微软雅黑"/>
                <a:ea typeface="微软雅黑"/>
                <a:cs typeface="微软雅黑"/>
                <a:sym typeface="微软雅黑"/>
              </a:defRPr>
            </a:lvl3pPr>
            <a:lvl4pPr marL="1676400" indent="-304800">
              <a:buFontTx/>
              <a:defRPr sz="2400">
                <a:solidFill>
                  <a:schemeClr val="accent1"/>
                </a:solidFill>
                <a:latin typeface="微软雅黑"/>
                <a:ea typeface="微软雅黑"/>
                <a:cs typeface="微软雅黑"/>
                <a:sym typeface="微软雅黑"/>
              </a:defRPr>
            </a:lvl4pPr>
            <a:lvl5pPr marL="2133600" indent="-304800">
              <a:buFontTx/>
              <a:defRPr sz="2400">
                <a:solidFill>
                  <a:schemeClr val="accent1"/>
                </a:solidFill>
                <a:latin typeface="微软雅黑"/>
                <a:ea typeface="微软雅黑"/>
                <a:cs typeface="微软雅黑"/>
                <a:sym typeface="微软雅黑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文本占位符 28"/>
          <p:cNvSpPr>
            <a:spLocks noGrp="1"/>
          </p:cNvSpPr>
          <p:nvPr>
            <p:ph type="body" sz="quarter" idx="13"/>
          </p:nvPr>
        </p:nvSpPr>
        <p:spPr>
          <a:xfrm>
            <a:off x="162000" y="712619"/>
            <a:ext cx="4918000" cy="32330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7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3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3887391" y="987425"/>
            <a:ext cx="4629151" cy="487362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29840" y="2057400"/>
            <a:ext cx="2949180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8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4294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10" Type="http://schemas.openxmlformats.org/officeDocument/2006/relationships/image" Target="../media/image51.png"/><Relationship Id="rId4" Type="http://schemas.openxmlformats.org/officeDocument/2006/relationships/image" Target="../media/image45.png"/><Relationship Id="rId9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coref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矩形 4"/>
          <p:cNvSpPr/>
          <p:nvPr/>
        </p:nvSpPr>
        <p:spPr>
          <a:xfrm>
            <a:off x="271574" y="285750"/>
            <a:ext cx="8600852" cy="62865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3" name="矩形 3"/>
          <p:cNvSpPr txBox="1"/>
          <p:nvPr/>
        </p:nvSpPr>
        <p:spPr>
          <a:xfrm>
            <a:off x="710352" y="2691619"/>
            <a:ext cx="6580410" cy="81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ct val="120000"/>
              </a:lnSpc>
              <a:defRPr sz="2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Deep Reinforcement Learning for Mention-Ranking </a:t>
            </a:r>
          </a:p>
          <a:p>
            <a:pPr>
              <a:lnSpc>
                <a:spcPct val="120000"/>
              </a:lnSpc>
              <a:defRPr sz="2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Coreference Models</a:t>
            </a:r>
          </a:p>
        </p:txBody>
      </p:sp>
      <p:sp>
        <p:nvSpPr>
          <p:cNvPr id="124" name="直接连接符 8"/>
          <p:cNvSpPr/>
          <p:nvPr/>
        </p:nvSpPr>
        <p:spPr>
          <a:xfrm flipV="1">
            <a:off x="800099" y="3764477"/>
            <a:ext cx="3463144" cy="67"/>
          </a:xfrm>
          <a:prstGeom prst="line">
            <a:avLst/>
          </a:prstGeom>
          <a:ln w="6350">
            <a:solidFill>
              <a:srgbClr val="BFBFBF">
                <a:alpha val="72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5" name="文本框 12"/>
          <p:cNvSpPr txBox="1"/>
          <p:nvPr/>
        </p:nvSpPr>
        <p:spPr>
          <a:xfrm>
            <a:off x="710353" y="3889524"/>
            <a:ext cx="5014043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171450" indent="-171450">
              <a:lnSpc>
                <a:spcPct val="150000"/>
              </a:lnSpc>
              <a:buSzPct val="100000"/>
              <a:buFont typeface="Arial"/>
              <a:buChar char="•"/>
              <a:defRPr sz="1400">
                <a:solidFill>
                  <a:srgbClr val="D4DEF1"/>
                </a:solidFill>
              </a:defRPr>
            </a:pPr>
            <a:r>
              <a:t>Kevin Clark and Christopher D. Manning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/>
              <a:buChar char="•"/>
              <a:defRPr sz="1400">
                <a:solidFill>
                  <a:srgbClr val="D4DEF1"/>
                </a:solidFill>
              </a:defRPr>
            </a:pPr>
            <a:r>
              <a:t>EMNLP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/>
              <a:buChar char="•"/>
              <a:defRPr sz="1400">
                <a:solidFill>
                  <a:srgbClr val="D4DEF1"/>
                </a:solidFill>
              </a:defRPr>
            </a:pPr>
            <a:r>
              <a:t>2016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矩形 3"/>
          <p:cNvSpPr txBox="1"/>
          <p:nvPr/>
        </p:nvSpPr>
        <p:spPr>
          <a:xfrm>
            <a:off x="3244240" y="2213540"/>
            <a:ext cx="5787026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20000"/>
              </a:lnSpc>
              <a:defRPr sz="4000" b="1">
                <a:solidFill>
                  <a:schemeClr val="accent1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System Architecture</a:t>
            </a:r>
          </a:p>
        </p:txBody>
      </p:sp>
      <p:grpSp>
        <p:nvGrpSpPr>
          <p:cNvPr id="185" name="组合 19"/>
          <p:cNvGrpSpPr/>
          <p:nvPr/>
        </p:nvGrpSpPr>
        <p:grpSpPr>
          <a:xfrm>
            <a:off x="-13449" y="3702701"/>
            <a:ext cx="9157450" cy="874251"/>
            <a:chOff x="0" y="0"/>
            <a:chExt cx="9157448" cy="874250"/>
          </a:xfrm>
        </p:grpSpPr>
        <p:sp>
          <p:nvSpPr>
            <p:cNvPr id="182" name="任意多边形 13"/>
            <p:cNvSpPr/>
            <p:nvPr/>
          </p:nvSpPr>
          <p:spPr>
            <a:xfrm>
              <a:off x="0" y="-1"/>
              <a:ext cx="9157449" cy="7442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30" extrusionOk="0">
                  <a:moveTo>
                    <a:pt x="0" y="9369"/>
                  </a:moveTo>
                  <a:cubicBezTo>
                    <a:pt x="1100" y="4594"/>
                    <a:pt x="2200" y="-182"/>
                    <a:pt x="3786" y="5"/>
                  </a:cubicBezTo>
                  <a:cubicBezTo>
                    <a:pt x="5371" y="193"/>
                    <a:pt x="7677" y="7060"/>
                    <a:pt x="9512" y="10493"/>
                  </a:cubicBezTo>
                  <a:cubicBezTo>
                    <a:pt x="11346" y="13927"/>
                    <a:pt x="12332" y="19795"/>
                    <a:pt x="14792" y="20606"/>
                  </a:cubicBezTo>
                  <a:cubicBezTo>
                    <a:pt x="17252" y="21418"/>
                    <a:pt x="19204" y="18078"/>
                    <a:pt x="21600" y="15363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3" name="任意多边形 14"/>
            <p:cNvSpPr/>
            <p:nvPr/>
          </p:nvSpPr>
          <p:spPr>
            <a:xfrm>
              <a:off x="-1" y="147898"/>
              <a:ext cx="9157448" cy="6322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05" extrusionOk="0">
                  <a:moveTo>
                    <a:pt x="0" y="14508"/>
                  </a:moveTo>
                  <a:cubicBezTo>
                    <a:pt x="2337" y="7409"/>
                    <a:pt x="4675" y="309"/>
                    <a:pt x="6956" y="7"/>
                  </a:cubicBezTo>
                  <a:cubicBezTo>
                    <a:pt x="9238" y="-295"/>
                    <a:pt x="11250" y="9146"/>
                    <a:pt x="13691" y="12695"/>
                  </a:cubicBezTo>
                  <a:cubicBezTo>
                    <a:pt x="16131" y="16245"/>
                    <a:pt x="18866" y="18775"/>
                    <a:pt x="21600" y="21305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4" name="任意多边形 15"/>
            <p:cNvSpPr/>
            <p:nvPr/>
          </p:nvSpPr>
          <p:spPr>
            <a:xfrm>
              <a:off x="0" y="454072"/>
              <a:ext cx="9157449" cy="420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452" extrusionOk="0">
                  <a:moveTo>
                    <a:pt x="0" y="20452"/>
                  </a:moveTo>
                  <a:cubicBezTo>
                    <a:pt x="4861" y="10961"/>
                    <a:pt x="9722" y="1470"/>
                    <a:pt x="13322" y="161"/>
                  </a:cubicBezTo>
                  <a:cubicBezTo>
                    <a:pt x="16922" y="-1148"/>
                    <a:pt x="19261" y="5725"/>
                    <a:pt x="21600" y="12597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文本占位符 1"/>
          <p:cNvSpPr txBox="1">
            <a:spLocks noGrp="1"/>
          </p:cNvSpPr>
          <p:nvPr>
            <p:ph type="body" sz="quarter" idx="1"/>
          </p:nvPr>
        </p:nvSpPr>
        <p:spPr>
          <a:xfrm>
            <a:off x="162000" y="392978"/>
            <a:ext cx="4918000" cy="416572"/>
          </a:xfrm>
          <a:prstGeom prst="rect">
            <a:avLst/>
          </a:prstGeom>
        </p:spPr>
        <p:txBody>
          <a:bodyPr/>
          <a:lstStyle>
            <a:lvl1pPr defTabSz="722376">
              <a:lnSpc>
                <a:spcPct val="81000"/>
              </a:lnSpc>
              <a:spcBef>
                <a:spcPts val="700"/>
              </a:spcBef>
              <a:defRPr sz="1896"/>
            </a:lvl1pPr>
          </a:lstStyle>
          <a:p>
            <a:r>
              <a:t>总体结构</a:t>
            </a:r>
          </a:p>
        </p:txBody>
      </p:sp>
      <p:sp>
        <p:nvSpPr>
          <p:cNvPr id="188" name="矩形 4"/>
          <p:cNvSpPr txBox="1"/>
          <p:nvPr/>
        </p:nvSpPr>
        <p:spPr>
          <a:xfrm>
            <a:off x="613775" y="3085628"/>
            <a:ext cx="7916450" cy="1785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342899" indent="-342899">
              <a:buSzPct val="100000"/>
              <a:buFont typeface="Arial"/>
              <a:buChar char="•"/>
              <a:defRPr sz="2200"/>
            </a:pPr>
            <a:r>
              <a:rPr dirty="0"/>
              <a:t>Mention-pair </a:t>
            </a:r>
            <a:r>
              <a:rPr dirty="0" err="1"/>
              <a:t>encoder：通过前馈神经网络，将表述对的特征向量进行编码</a:t>
            </a:r>
            <a:r>
              <a:rPr dirty="0"/>
              <a:t>。</a:t>
            </a:r>
            <a:endParaRPr lang="en-US" altLang="zh-CN" dirty="0"/>
          </a:p>
          <a:p>
            <a:pPr marL="342899" indent="-342899">
              <a:buSzPct val="100000"/>
              <a:buFont typeface="Arial"/>
              <a:buChar char="•"/>
              <a:defRPr sz="2200"/>
            </a:pPr>
            <a:endParaRPr dirty="0"/>
          </a:p>
          <a:p>
            <a:pPr marL="342899" indent="-342899">
              <a:buSzPct val="100000"/>
              <a:buFont typeface="Arial"/>
              <a:buChar char="•"/>
              <a:defRPr sz="2200"/>
            </a:pPr>
            <a:r>
              <a:rPr dirty="0"/>
              <a:t>Mention-ranking </a:t>
            </a:r>
            <a:r>
              <a:rPr dirty="0" err="1"/>
              <a:t>model：通过单一的神经网络层，对表述对进行打分</a:t>
            </a:r>
            <a:r>
              <a:rPr dirty="0"/>
              <a:t>。</a:t>
            </a:r>
          </a:p>
        </p:txBody>
      </p:sp>
      <p:pic>
        <p:nvPicPr>
          <p:cNvPr id="18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75913" y="1593435"/>
            <a:ext cx="3992174" cy="6118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1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Mention-Pair Encode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Mention-Pair Encoder</a:t>
            </a:r>
          </a:p>
        </p:txBody>
      </p:sp>
      <p:pic>
        <p:nvPicPr>
          <p:cNvPr id="192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22768" y="1758717"/>
            <a:ext cx="5864550" cy="3340566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d = 500…"/>
          <p:cNvSpPr txBox="1"/>
          <p:nvPr/>
        </p:nvSpPr>
        <p:spPr>
          <a:xfrm>
            <a:off x="6627336" y="2045811"/>
            <a:ext cx="1130404" cy="166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ct val="130000"/>
              </a:lnSpc>
              <a:defRPr sz="1700"/>
            </a:pPr>
            <a:r>
              <a:t>d = 500</a:t>
            </a:r>
          </a:p>
          <a:p>
            <a:pPr>
              <a:lnSpc>
                <a:spcPct val="130000"/>
              </a:lnSpc>
              <a:defRPr sz="1700"/>
            </a:pPr>
            <a:endParaRPr/>
          </a:p>
          <a:p>
            <a:pPr>
              <a:lnSpc>
                <a:spcPct val="130000"/>
              </a:lnSpc>
              <a:defRPr sz="1700"/>
            </a:pPr>
            <a:r>
              <a:t>M2 = 500</a:t>
            </a:r>
          </a:p>
          <a:p>
            <a:pPr>
              <a:lnSpc>
                <a:spcPct val="130000"/>
              </a:lnSpc>
              <a:defRPr sz="1700"/>
            </a:pPr>
            <a:endParaRPr/>
          </a:p>
          <a:p>
            <a:pPr>
              <a:lnSpc>
                <a:spcPct val="130000"/>
              </a:lnSpc>
              <a:defRPr sz="1700"/>
            </a:pPr>
            <a:r>
              <a:t>M1 = 1000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Mention-Pair Encoder：Input Laye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722376">
              <a:spcBef>
                <a:spcPts val="700"/>
              </a:spcBef>
              <a:defRPr sz="1896"/>
            </a:lvl1pPr>
          </a:lstStyle>
          <a:p>
            <a:r>
              <a:t>Mention-Pair Encoder：Input Layer</a:t>
            </a:r>
          </a:p>
        </p:txBody>
      </p:sp>
      <p:sp>
        <p:nvSpPr>
          <p:cNvPr id="198" name="以下词的词向量：…"/>
          <p:cNvSpPr txBox="1"/>
          <p:nvPr/>
        </p:nvSpPr>
        <p:spPr>
          <a:xfrm>
            <a:off x="645761" y="2932429"/>
            <a:ext cx="3010196" cy="2593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 err="1"/>
              <a:t>以下词的词向量</a:t>
            </a:r>
            <a:r>
              <a:rPr dirty="0"/>
              <a:t>：</a:t>
            </a:r>
          </a:p>
          <a:p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中心词</a:t>
            </a:r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依赖父</a:t>
            </a:r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表述的首单词</a:t>
            </a:r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表述的尾单词</a:t>
            </a:r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表述前的两个单词</a:t>
            </a:r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表述后的两个单词</a:t>
            </a:r>
            <a:endParaRPr dirty="0"/>
          </a:p>
        </p:txBody>
      </p:sp>
      <p:sp>
        <p:nvSpPr>
          <p:cNvPr id="199" name="以下词的词向量的均值：…"/>
          <p:cNvSpPr txBox="1"/>
          <p:nvPr/>
        </p:nvSpPr>
        <p:spPr>
          <a:xfrm>
            <a:off x="4205604" y="2919729"/>
            <a:ext cx="4462928" cy="227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以下词的词向量的均值</a:t>
            </a:r>
            <a:r>
              <a:rPr dirty="0"/>
              <a:t>：</a:t>
            </a:r>
          </a:p>
          <a:p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表述前的五个词的词向量均值</a:t>
            </a:r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表述后的五个词的词向量均值</a:t>
            </a:r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表述中所有词的词向量均值</a:t>
            </a:r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表述所在的句子中的所有词的词向量均值</a:t>
            </a:r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表述所在的文档中的所有词的词向量均值</a:t>
            </a:r>
            <a:endParaRPr dirty="0"/>
          </a:p>
        </p:txBody>
      </p:sp>
      <p:sp>
        <p:nvSpPr>
          <p:cNvPr id="200" name="Embedding Features"/>
          <p:cNvSpPr txBox="1"/>
          <p:nvPr/>
        </p:nvSpPr>
        <p:spPr>
          <a:xfrm>
            <a:off x="615870" y="1209992"/>
            <a:ext cx="2365138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Embedding Features</a:t>
            </a:r>
          </a:p>
        </p:txBody>
      </p:sp>
      <p:sp>
        <p:nvSpPr>
          <p:cNvPr id="201" name="采用word2vec模型生成，英语词向量50维，中文词向量64维"/>
          <p:cNvSpPr txBox="1"/>
          <p:nvPr/>
        </p:nvSpPr>
        <p:spPr>
          <a:xfrm>
            <a:off x="594439" y="1820540"/>
            <a:ext cx="616304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采用word2vec模型生成，英语词向量50维，中文词向量64维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0" animBg="1"/>
      <p:bldP spid="19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Mention-Pair Encoder：Input Laye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722376">
              <a:spcBef>
                <a:spcPts val="700"/>
              </a:spcBef>
              <a:defRPr sz="1896"/>
            </a:lvl1pPr>
          </a:lstStyle>
          <a:p>
            <a:r>
              <a:t>Mention-Pair Encoder：Input Layer</a:t>
            </a:r>
          </a:p>
        </p:txBody>
      </p:sp>
      <p:sp>
        <p:nvSpPr>
          <p:cNvPr id="206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207" name="Additional Mention Features:"/>
          <p:cNvSpPr txBox="1"/>
          <p:nvPr/>
        </p:nvSpPr>
        <p:spPr>
          <a:xfrm>
            <a:off x="626586" y="1142523"/>
            <a:ext cx="3253753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Additional Mention Features:</a:t>
            </a:r>
          </a:p>
        </p:txBody>
      </p:sp>
      <p:sp>
        <p:nvSpPr>
          <p:cNvPr id="208" name="表述的类型（代词、名词、专有名词）…"/>
          <p:cNvSpPr txBox="1"/>
          <p:nvPr/>
        </p:nvSpPr>
        <p:spPr>
          <a:xfrm>
            <a:off x="645761" y="1619967"/>
            <a:ext cx="4682671" cy="1361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buSzPct val="100000"/>
              <a:buChar char="•"/>
            </a:pPr>
            <a:r>
              <a:t>表述的类型（代词、名词、专有名词）</a:t>
            </a:r>
          </a:p>
          <a:p>
            <a:pPr marL="180473" indent="-180473">
              <a:buSzPct val="100000"/>
              <a:buChar char="•"/>
            </a:pPr>
            <a:r>
              <a:t>表述的编号（在文档中是第几个表述）</a:t>
            </a:r>
          </a:p>
          <a:p>
            <a:pPr marL="180473" indent="-180473">
              <a:buSzPct val="100000"/>
              <a:buChar char="•"/>
            </a:pPr>
            <a:r>
              <a:t>该表述是否包含其他表述</a:t>
            </a:r>
          </a:p>
          <a:p>
            <a:pPr marL="180473" indent="-180473">
              <a:buSzPct val="100000"/>
              <a:buChar char="•"/>
            </a:pPr>
            <a:r>
              <a:t>该表述包含几个词</a:t>
            </a:r>
          </a:p>
        </p:txBody>
      </p:sp>
      <p:sp>
        <p:nvSpPr>
          <p:cNvPr id="209" name="Document Genre:"/>
          <p:cNvSpPr txBox="1"/>
          <p:nvPr/>
        </p:nvSpPr>
        <p:spPr>
          <a:xfrm>
            <a:off x="626586" y="3424754"/>
            <a:ext cx="202212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Document Genre:</a:t>
            </a:r>
          </a:p>
        </p:txBody>
      </p:sp>
      <p:sp>
        <p:nvSpPr>
          <p:cNvPr id="210" name="表述所在文档类型（广播新闻、新闻专线、web数据、等）"/>
          <p:cNvSpPr txBox="1"/>
          <p:nvPr/>
        </p:nvSpPr>
        <p:spPr>
          <a:xfrm>
            <a:off x="635045" y="3948512"/>
            <a:ext cx="634330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marL="180473" indent="-180473">
              <a:buSzPct val="100000"/>
              <a:buChar char="•"/>
            </a:lvl1pPr>
          </a:lstStyle>
          <a:p>
            <a:r>
              <a:rPr dirty="0" err="1"/>
              <a:t>表述所在文档类型（广播新闻、新闻专线、web数据、等</a:t>
            </a:r>
            <a:r>
              <a:rPr dirty="0"/>
              <a:t>）</a:t>
            </a:r>
          </a:p>
        </p:txBody>
      </p:sp>
      <p:sp>
        <p:nvSpPr>
          <p:cNvPr id="211" name="Distance Features:"/>
          <p:cNvSpPr txBox="1"/>
          <p:nvPr/>
        </p:nvSpPr>
        <p:spPr>
          <a:xfrm>
            <a:off x="626586" y="4835054"/>
            <a:ext cx="2149597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Distance Features:</a:t>
            </a:r>
          </a:p>
        </p:txBody>
      </p:sp>
      <p:sp>
        <p:nvSpPr>
          <p:cNvPr id="212" name="两个表述的距离…"/>
          <p:cNvSpPr txBox="1"/>
          <p:nvPr/>
        </p:nvSpPr>
        <p:spPr>
          <a:xfrm>
            <a:off x="645761" y="5410282"/>
            <a:ext cx="4682671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buSzPct val="100000"/>
              <a:buChar char="•"/>
            </a:pPr>
            <a:r>
              <a:t>两个表述的距离</a:t>
            </a:r>
          </a:p>
          <a:p>
            <a:pPr marL="180473" indent="-180473">
              <a:buSzPct val="100000"/>
              <a:buChar char="•"/>
            </a:pPr>
            <a:r>
              <a:t>两个表述是否重叠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animBg="1"/>
      <p:bldP spid="208" grpId="0" animBg="1"/>
      <p:bldP spid="209" grpId="0" animBg="1"/>
      <p:bldP spid="210" grpId="0" animBg="1"/>
      <p:bldP spid="211" grpId="0" animBg="1"/>
      <p:bldP spid="2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Mention-Pair Encoder：Input Laye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722376">
              <a:spcBef>
                <a:spcPts val="700"/>
              </a:spcBef>
              <a:defRPr sz="1896"/>
            </a:lvl1pPr>
          </a:lstStyle>
          <a:p>
            <a:r>
              <a:t>Mention-Pair Encoder：Input Layer</a:t>
            </a:r>
          </a:p>
        </p:txBody>
      </p:sp>
      <p:sp>
        <p:nvSpPr>
          <p:cNvPr id="217" name="Speaker Features:"/>
          <p:cNvSpPr txBox="1"/>
          <p:nvPr/>
        </p:nvSpPr>
        <p:spPr>
          <a:xfrm>
            <a:off x="626586" y="1142523"/>
            <a:ext cx="2086308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Speaker Features:</a:t>
            </a:r>
          </a:p>
        </p:txBody>
      </p:sp>
      <p:sp>
        <p:nvSpPr>
          <p:cNvPr id="218" name="是否两个表述出自同一个人的话语中…"/>
          <p:cNvSpPr txBox="1"/>
          <p:nvPr/>
        </p:nvSpPr>
        <p:spPr>
          <a:xfrm>
            <a:off x="645761" y="1619967"/>
            <a:ext cx="4682671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buSzPct val="100000"/>
              <a:buChar char="•"/>
            </a:pPr>
            <a:r>
              <a:t>是否两个表述出自同一个人的话语中</a:t>
            </a:r>
          </a:p>
          <a:p>
            <a:pPr marL="180473" indent="-180473">
              <a:buSzPct val="100000"/>
              <a:buChar char="•"/>
            </a:pPr>
            <a:r>
              <a:t>代词表述在话语中是第几人称</a:t>
            </a:r>
          </a:p>
        </p:txBody>
      </p:sp>
      <p:sp>
        <p:nvSpPr>
          <p:cNvPr id="219" name="String Matching Features："/>
          <p:cNvSpPr txBox="1"/>
          <p:nvPr/>
        </p:nvSpPr>
        <p:spPr>
          <a:xfrm>
            <a:off x="636173" y="2716133"/>
            <a:ext cx="307627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rPr dirty="0"/>
              <a:t>String Matching Features：</a:t>
            </a:r>
          </a:p>
        </p:txBody>
      </p:sp>
      <p:sp>
        <p:nvSpPr>
          <p:cNvPr id="220" name="两个表述的中心词是否匹配…"/>
          <p:cNvSpPr txBox="1"/>
          <p:nvPr/>
        </p:nvSpPr>
        <p:spPr>
          <a:xfrm>
            <a:off x="655349" y="3193576"/>
            <a:ext cx="7554834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buSzPct val="100000"/>
              <a:buChar char="•"/>
            </a:pPr>
            <a:r>
              <a:rPr dirty="0" err="1"/>
              <a:t>两个表述的中心词是否匹配</a:t>
            </a:r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两个表述本身是否匹配</a:t>
            </a:r>
            <a:endParaRPr dirty="0"/>
          </a:p>
          <a:p>
            <a:pPr marL="180473" indent="-180473">
              <a:buSzPct val="100000"/>
              <a:buChar char="•"/>
            </a:pPr>
            <a:r>
              <a:rPr dirty="0" err="1"/>
              <a:t>两个表述的局部匹配（例如最长公共子串长度，最长公共子序列长度</a:t>
            </a:r>
            <a:r>
              <a:rPr dirty="0"/>
              <a:t>）</a:t>
            </a:r>
          </a:p>
        </p:txBody>
      </p:sp>
      <p:sp>
        <p:nvSpPr>
          <p:cNvPr id="221" name="虽然避免不了一些手工特征，但是数量已经降到特别少了"/>
          <p:cNvSpPr txBox="1"/>
          <p:nvPr/>
        </p:nvSpPr>
        <p:spPr>
          <a:xfrm>
            <a:off x="648017" y="5031656"/>
            <a:ext cx="58191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虽然避免不了一些手工特征，但是数量已经降到特别少了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7" grpId="0" animBg="1"/>
      <p:bldP spid="218" grpId="0" animBg="1"/>
      <p:bldP spid="219" grpId="0" animBg="1"/>
      <p:bldP spid="220" grpId="0" animBg="1"/>
      <p:bldP spid="2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Mention-Pair Encoder：Hidden Layers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722376">
              <a:spcBef>
                <a:spcPts val="700"/>
              </a:spcBef>
              <a:defRPr sz="1896"/>
            </a:lvl1pPr>
          </a:lstStyle>
          <a:p>
            <a:r>
              <a:t>Mention-Pair Encoder：Hidden Layers</a:t>
            </a:r>
          </a:p>
        </p:txBody>
      </p:sp>
      <p:sp>
        <p:nvSpPr>
          <p:cNvPr id="226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pic>
        <p:nvPicPr>
          <p:cNvPr id="22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20999" y="1542461"/>
            <a:ext cx="4115245" cy="2344127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隐藏层含有3个全连接层，采用ReLU神经元。"/>
          <p:cNvSpPr txBox="1"/>
          <p:nvPr/>
        </p:nvSpPr>
        <p:spPr>
          <a:xfrm>
            <a:off x="776605" y="4112959"/>
            <a:ext cx="470192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/>
              <a:t>隐藏层含有3个全连接层，采用ReLU神经元。</a:t>
            </a:r>
          </a:p>
        </p:txBody>
      </p:sp>
      <p:pic>
        <p:nvPicPr>
          <p:cNvPr id="229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22334" y="4615264"/>
            <a:ext cx="3899332" cy="437581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最后得到Mention-Pair Encoder的输出为："/>
          <p:cNvSpPr txBox="1"/>
          <p:nvPr/>
        </p:nvSpPr>
        <p:spPr>
          <a:xfrm>
            <a:off x="776605" y="5393763"/>
            <a:ext cx="437242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最后得到Mention</a:t>
            </a:r>
            <a:r>
              <a:rPr dirty="0"/>
              <a:t>-Pair </a:t>
            </a:r>
            <a:r>
              <a:rPr dirty="0" err="1"/>
              <a:t>Encoder的输出为</a:t>
            </a:r>
            <a:r>
              <a:rPr dirty="0"/>
              <a:t>：</a:t>
            </a:r>
          </a:p>
        </p:txBody>
      </p:sp>
      <p:pic>
        <p:nvPicPr>
          <p:cNvPr id="231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482824" y="5989432"/>
            <a:ext cx="2178352" cy="3197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luster-pair Encode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Cluster-pair Encoder</a:t>
            </a:r>
          </a:p>
        </p:txBody>
      </p:sp>
      <p:sp>
        <p:nvSpPr>
          <p:cNvPr id="236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pic>
        <p:nvPicPr>
          <p:cNvPr id="23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0628" y="1935749"/>
            <a:ext cx="3923443" cy="2986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569922" y="1439233"/>
            <a:ext cx="2494230" cy="127753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MathTypeEquation.pdf" descr="MathTypeEquation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514850" y="3346450"/>
            <a:ext cx="114300" cy="165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554499" y="3290482"/>
            <a:ext cx="1437123" cy="27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" name="图像" descr="图像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571776" y="3690218"/>
            <a:ext cx="3923444" cy="35354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图像" descr="图像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4558283" y="4642389"/>
            <a:ext cx="4252119" cy="6396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Mention-Ranking Model：Scoring Laye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722376">
              <a:spcBef>
                <a:spcPts val="700"/>
              </a:spcBef>
              <a:defRPr sz="1896"/>
            </a:lvl1pPr>
          </a:lstStyle>
          <a:p>
            <a:r>
              <a:t>Mention-Ranking Model：Scoring Layer </a:t>
            </a:r>
          </a:p>
        </p:txBody>
      </p:sp>
      <p:sp>
        <p:nvSpPr>
          <p:cNvPr id="247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pic>
        <p:nvPicPr>
          <p:cNvPr id="24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90290" y="2693180"/>
            <a:ext cx="3062052" cy="550070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采用1个全连接层，将mention-pair encoder 的输出作为输入，用于预测先行语a和表述m的共指可能性s_m(a,m)："/>
          <p:cNvSpPr txBox="1"/>
          <p:nvPr/>
        </p:nvSpPr>
        <p:spPr>
          <a:xfrm>
            <a:off x="862330" y="1483527"/>
            <a:ext cx="7779249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t>采用1个全连接层，将mention-pair encoder 的输出作为输入，用于预测先行语a和表述m的共指可能性s_m(a,m)：</a:t>
            </a:r>
          </a:p>
        </p:txBody>
      </p:sp>
      <p:sp>
        <p:nvSpPr>
          <p:cNvPr id="250" name="设：   训练数据包含N个mention：…"/>
          <p:cNvSpPr txBox="1"/>
          <p:nvPr/>
        </p:nvSpPr>
        <p:spPr>
          <a:xfrm>
            <a:off x="867092" y="3925014"/>
            <a:ext cx="5172185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设</a:t>
            </a:r>
            <a:r>
              <a:rPr dirty="0"/>
              <a:t>：   </a:t>
            </a:r>
            <a:r>
              <a:rPr dirty="0" err="1"/>
              <a:t>训练数据包含N个mention</a:t>
            </a:r>
            <a:r>
              <a:rPr dirty="0"/>
              <a:t>：</a:t>
            </a:r>
          </a:p>
          <a:p>
            <a:r>
              <a:rPr dirty="0"/>
              <a:t>          </a:t>
            </a:r>
            <a:r>
              <a:rPr dirty="0" err="1"/>
              <a:t>第i个mention的候选先行语集合为</a:t>
            </a:r>
            <a:r>
              <a:rPr dirty="0"/>
              <a:t>：            </a:t>
            </a:r>
          </a:p>
          <a:p>
            <a:r>
              <a:rPr dirty="0"/>
              <a:t>          </a:t>
            </a:r>
            <a:r>
              <a:rPr dirty="0" err="1"/>
              <a:t>第i个mention的共指先行语集合为</a:t>
            </a:r>
            <a:r>
              <a:rPr dirty="0"/>
              <a:t>：</a:t>
            </a:r>
          </a:p>
        </p:txBody>
      </p:sp>
      <p:pic>
        <p:nvPicPr>
          <p:cNvPr id="251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506250" y="3972760"/>
            <a:ext cx="1394373" cy="2698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2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203437" y="4277258"/>
            <a:ext cx="510308" cy="2268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203437" y="4550204"/>
            <a:ext cx="506224" cy="233642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定义                                    为与mi共指可能性最高的共指先行语"/>
          <p:cNvSpPr txBox="1"/>
          <p:nvPr/>
        </p:nvSpPr>
        <p:spPr>
          <a:xfrm>
            <a:off x="915908" y="5485355"/>
            <a:ext cx="651800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定义                                    为与mi共指可能性最高的共指先行语</a:t>
            </a:r>
          </a:p>
        </p:txBody>
      </p:sp>
      <p:pic>
        <p:nvPicPr>
          <p:cNvPr id="255" name="图像" descr="图像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457176" y="5505053"/>
            <a:ext cx="2247901" cy="55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图像" descr="图像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5458591" y="2121442"/>
            <a:ext cx="1973471" cy="16935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" grpId="0" animBg="1"/>
      <p:bldP spid="25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Mention-Ranking Model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Mention-Ranking Model</a:t>
            </a:r>
          </a:p>
        </p:txBody>
      </p:sp>
      <p:sp>
        <p:nvSpPr>
          <p:cNvPr id="261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262" name="启发式损失函数（heuristic loss）定义："/>
          <p:cNvSpPr txBox="1"/>
          <p:nvPr/>
        </p:nvSpPr>
        <p:spPr>
          <a:xfrm>
            <a:off x="1237376" y="1360011"/>
            <a:ext cx="416860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启发式损失函数（heuristic loss）定义：</a:t>
            </a:r>
          </a:p>
        </p:txBody>
      </p:sp>
      <p:sp>
        <p:nvSpPr>
          <p:cNvPr id="263" name="其中："/>
          <p:cNvSpPr txBox="1"/>
          <p:nvPr/>
        </p:nvSpPr>
        <p:spPr>
          <a:xfrm>
            <a:off x="1258808" y="2796088"/>
            <a:ext cx="7899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其中：</a:t>
            </a:r>
          </a:p>
        </p:txBody>
      </p:sp>
      <p:pic>
        <p:nvPicPr>
          <p:cNvPr id="264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77264" y="1883063"/>
            <a:ext cx="4189472" cy="6061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65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39365" y="3203462"/>
            <a:ext cx="3705016" cy="1273843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(false new)…"/>
          <p:cNvSpPr txBox="1"/>
          <p:nvPr/>
        </p:nvSpPr>
        <p:spPr>
          <a:xfrm>
            <a:off x="5791517" y="3286663"/>
            <a:ext cx="1772200" cy="110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700"/>
            </a:pPr>
            <a:r>
              <a:t>(false new)</a:t>
            </a:r>
          </a:p>
          <a:p>
            <a:pPr>
              <a:defRPr sz="1700"/>
            </a:pPr>
            <a:r>
              <a:t>(false anaphoric)</a:t>
            </a:r>
          </a:p>
          <a:p>
            <a:pPr>
              <a:defRPr sz="1700"/>
            </a:pPr>
            <a:r>
              <a:t>(wrong link)</a:t>
            </a:r>
          </a:p>
          <a:p>
            <a:pPr>
              <a:defRPr sz="1700"/>
            </a:pPr>
            <a:r>
              <a:t>(correct decision)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3"/>
          <p:cNvSpPr txBox="1"/>
          <p:nvPr/>
        </p:nvSpPr>
        <p:spPr>
          <a:xfrm>
            <a:off x="5537846" y="2213540"/>
            <a:ext cx="2835670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sz="4000" b="1">
                <a:solidFill>
                  <a:schemeClr val="accent1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Review</a:t>
            </a:r>
          </a:p>
        </p:txBody>
      </p:sp>
      <p:grpSp>
        <p:nvGrpSpPr>
          <p:cNvPr id="133" name="组合 19"/>
          <p:cNvGrpSpPr/>
          <p:nvPr/>
        </p:nvGrpSpPr>
        <p:grpSpPr>
          <a:xfrm>
            <a:off x="-13449" y="3702701"/>
            <a:ext cx="9157450" cy="874251"/>
            <a:chOff x="0" y="0"/>
            <a:chExt cx="9157448" cy="874250"/>
          </a:xfrm>
        </p:grpSpPr>
        <p:sp>
          <p:nvSpPr>
            <p:cNvPr id="130" name="任意多边形 13"/>
            <p:cNvSpPr/>
            <p:nvPr/>
          </p:nvSpPr>
          <p:spPr>
            <a:xfrm>
              <a:off x="0" y="-1"/>
              <a:ext cx="9157449" cy="7442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30" extrusionOk="0">
                  <a:moveTo>
                    <a:pt x="0" y="9369"/>
                  </a:moveTo>
                  <a:cubicBezTo>
                    <a:pt x="1100" y="4594"/>
                    <a:pt x="2200" y="-182"/>
                    <a:pt x="3786" y="5"/>
                  </a:cubicBezTo>
                  <a:cubicBezTo>
                    <a:pt x="5371" y="193"/>
                    <a:pt x="7677" y="7060"/>
                    <a:pt x="9512" y="10493"/>
                  </a:cubicBezTo>
                  <a:cubicBezTo>
                    <a:pt x="11346" y="13927"/>
                    <a:pt x="12332" y="19795"/>
                    <a:pt x="14792" y="20606"/>
                  </a:cubicBezTo>
                  <a:cubicBezTo>
                    <a:pt x="17252" y="21418"/>
                    <a:pt x="19204" y="18078"/>
                    <a:pt x="21600" y="15363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1" name="任意多边形 14"/>
            <p:cNvSpPr/>
            <p:nvPr/>
          </p:nvSpPr>
          <p:spPr>
            <a:xfrm>
              <a:off x="-1" y="147898"/>
              <a:ext cx="9157448" cy="6322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05" extrusionOk="0">
                  <a:moveTo>
                    <a:pt x="0" y="14508"/>
                  </a:moveTo>
                  <a:cubicBezTo>
                    <a:pt x="2337" y="7409"/>
                    <a:pt x="4675" y="309"/>
                    <a:pt x="6956" y="7"/>
                  </a:cubicBezTo>
                  <a:cubicBezTo>
                    <a:pt x="9238" y="-295"/>
                    <a:pt x="11250" y="9146"/>
                    <a:pt x="13691" y="12695"/>
                  </a:cubicBezTo>
                  <a:cubicBezTo>
                    <a:pt x="16131" y="16245"/>
                    <a:pt x="18866" y="18775"/>
                    <a:pt x="21600" y="21305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2" name="任意多边形 15"/>
            <p:cNvSpPr/>
            <p:nvPr/>
          </p:nvSpPr>
          <p:spPr>
            <a:xfrm>
              <a:off x="0" y="454072"/>
              <a:ext cx="9157449" cy="420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452" extrusionOk="0">
                  <a:moveTo>
                    <a:pt x="0" y="20452"/>
                  </a:moveTo>
                  <a:cubicBezTo>
                    <a:pt x="4861" y="10961"/>
                    <a:pt x="9722" y="1470"/>
                    <a:pt x="13322" y="161"/>
                  </a:cubicBezTo>
                  <a:cubicBezTo>
                    <a:pt x="16922" y="-1148"/>
                    <a:pt x="19261" y="5725"/>
                    <a:pt x="21600" y="12597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Mention-Ranking Model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Mention-Ranking Model</a:t>
            </a:r>
          </a:p>
        </p:txBody>
      </p:sp>
      <p:sp>
        <p:nvSpPr>
          <p:cNvPr id="271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pic>
        <p:nvPicPr>
          <p:cNvPr id="272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13295" y="1483086"/>
            <a:ext cx="5175662" cy="32464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Mention-Ranking Model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Mention-Ranking Model</a:t>
            </a:r>
          </a:p>
        </p:txBody>
      </p:sp>
      <p:sp>
        <p:nvSpPr>
          <p:cNvPr id="277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278" name="寻找合适的错误惩罚参数:"/>
          <p:cNvSpPr txBox="1"/>
          <p:nvPr/>
        </p:nvSpPr>
        <p:spPr>
          <a:xfrm>
            <a:off x="969573" y="1671558"/>
            <a:ext cx="269486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寻找合适的错误惩罚参数:</a:t>
            </a:r>
          </a:p>
        </p:txBody>
      </p:sp>
      <p:sp>
        <p:nvSpPr>
          <p:cNvPr id="279" name="采用grid search，对                        取值范围进行搜索，最终找到最优方案："/>
          <p:cNvSpPr txBox="1"/>
          <p:nvPr/>
        </p:nvSpPr>
        <p:spPr>
          <a:xfrm>
            <a:off x="990917" y="2373236"/>
            <a:ext cx="7851984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采用grid search，对                        取值范围进行搜索，最终找到最优方案： </a:t>
            </a:r>
          </a:p>
        </p:txBody>
      </p:sp>
      <p:pic>
        <p:nvPicPr>
          <p:cNvPr id="28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74641" y="2460960"/>
            <a:ext cx="1519584" cy="25889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90729" y="3138414"/>
            <a:ext cx="3245680" cy="2728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82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544589" y="3767477"/>
            <a:ext cx="3312560" cy="296791"/>
          </a:xfrm>
          <a:prstGeom prst="rect">
            <a:avLst/>
          </a:prstGeom>
          <a:ln w="12700">
            <a:miter lim="400000"/>
          </a:ln>
        </p:spPr>
      </p:pic>
      <p:sp>
        <p:nvSpPr>
          <p:cNvPr id="283" name="best for English：…"/>
          <p:cNvSpPr txBox="1"/>
          <p:nvPr/>
        </p:nvSpPr>
        <p:spPr>
          <a:xfrm>
            <a:off x="1323101" y="3113014"/>
            <a:ext cx="1997347" cy="100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best for English：</a:t>
            </a:r>
          </a:p>
          <a:p>
            <a:endParaRPr/>
          </a:p>
          <a:p>
            <a:r>
              <a:t>best for Chinese：</a:t>
            </a:r>
          </a:p>
        </p:txBody>
      </p:sp>
      <p:sp>
        <p:nvSpPr>
          <p:cNvPr id="284" name="优化算法： RMS-Prop…"/>
          <p:cNvSpPr txBox="1"/>
          <p:nvPr/>
        </p:nvSpPr>
        <p:spPr>
          <a:xfrm>
            <a:off x="990917" y="5328175"/>
            <a:ext cx="3508919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优化算法： RMS-Prop</a:t>
            </a:r>
          </a:p>
          <a:p>
            <a:r>
              <a:t>采用L2正则化，0.5概率的dropout</a:t>
            </a:r>
          </a:p>
        </p:txBody>
      </p:sp>
      <p:sp>
        <p:nvSpPr>
          <p:cNvPr id="285" name="网络训练细节:"/>
          <p:cNvSpPr txBox="1"/>
          <p:nvPr/>
        </p:nvSpPr>
        <p:spPr>
          <a:xfrm>
            <a:off x="937426" y="4594054"/>
            <a:ext cx="155186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网络训练细节: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4" grpId="0" animBg="1"/>
      <p:bldP spid="28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luster-Ranking Model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Cluster-Ranking Model</a:t>
            </a:r>
          </a:p>
        </p:txBody>
      </p:sp>
      <p:sp>
        <p:nvSpPr>
          <p:cNvPr id="288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289" name="该模块先采用1个全连接层，将cluster-pair encoder 的输出作为输入，用于预测两个簇(实体)的共指可能性s_c(ci,cj)："/>
          <p:cNvSpPr txBox="1"/>
          <p:nvPr/>
        </p:nvSpPr>
        <p:spPr>
          <a:xfrm>
            <a:off x="682375" y="1265392"/>
            <a:ext cx="7779250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t>该模块先采用1个全连接层，将cluster-pair encoder 的输出作为输入，用于预测两个簇(实体)的共指可能性s_c(ci,cj)：</a:t>
            </a:r>
          </a:p>
        </p:txBody>
      </p:sp>
      <p:pic>
        <p:nvPicPr>
          <p:cNvPr id="290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7503" y="2509036"/>
            <a:ext cx="3078562" cy="416572"/>
          </a:xfrm>
          <a:prstGeom prst="rect">
            <a:avLst/>
          </a:prstGeom>
          <a:ln w="12700">
            <a:miter lim="400000"/>
          </a:ln>
        </p:spPr>
      </p:pic>
      <p:sp>
        <p:nvSpPr>
          <p:cNvPr id="291" name="再采用1个全连接层，预测一个表述m没有共指表述的可能性s_NA(m):"/>
          <p:cNvSpPr txBox="1"/>
          <p:nvPr/>
        </p:nvSpPr>
        <p:spPr>
          <a:xfrm>
            <a:off x="682375" y="3856751"/>
            <a:ext cx="777925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t>再采用1个全连接层，预测一个表述m没有共指表述的可能性s_NA(m):</a:t>
            </a:r>
          </a:p>
        </p:txBody>
      </p:sp>
      <p:pic>
        <p:nvPicPr>
          <p:cNvPr id="292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3876" y="4966651"/>
            <a:ext cx="3305697" cy="4889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93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215581" y="1771609"/>
            <a:ext cx="2173613" cy="18914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184014" y="4459408"/>
            <a:ext cx="2236747" cy="18914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Reinforcement Learning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Reinforcement Learning</a:t>
            </a:r>
          </a:p>
        </p:txBody>
      </p:sp>
      <p:sp>
        <p:nvSpPr>
          <p:cNvPr id="299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300" name="这个前馈神经网络稀松平常，重点在于训练方法。我们不是简单地认为所有决…"/>
          <p:cNvSpPr txBox="1"/>
          <p:nvPr/>
        </p:nvSpPr>
        <p:spPr>
          <a:xfrm>
            <a:off x="698159" y="1258375"/>
            <a:ext cx="8168653" cy="1323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这个前馈神经网络稀松平常，重点在于训练方法。我们不是简单地认为所有决</a:t>
            </a:r>
            <a:endParaRPr dirty="0"/>
          </a:p>
          <a:p>
            <a:r>
              <a:rPr dirty="0" err="1"/>
              <a:t>策都是同等重要，而是认为有些决策更重要不能失误，而另一些决策无关紧要</a:t>
            </a:r>
            <a:r>
              <a:rPr dirty="0"/>
              <a:t>。</a:t>
            </a:r>
          </a:p>
          <a:p>
            <a:r>
              <a:rPr dirty="0" err="1"/>
              <a:t>比如</a:t>
            </a:r>
            <a:r>
              <a:rPr dirty="0"/>
              <a:t>：</a:t>
            </a:r>
          </a:p>
        </p:txBody>
      </p:sp>
      <p:pic>
        <p:nvPicPr>
          <p:cNvPr id="30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78166" y="2245308"/>
            <a:ext cx="5187668" cy="2466488"/>
          </a:xfrm>
          <a:prstGeom prst="rect">
            <a:avLst/>
          </a:prstGeom>
          <a:ln w="12700">
            <a:miter lim="400000"/>
          </a:ln>
        </p:spPr>
      </p:pic>
      <p:sp>
        <p:nvSpPr>
          <p:cNvPr id="302" name="第一个例子，错误的让两个实体共指，因此是致命的；  而第二个例子中，蓝色it是孤立的、不指代任何事物，所以错误共指也无关紧要。"/>
          <p:cNvSpPr txBox="1"/>
          <p:nvPr/>
        </p:nvSpPr>
        <p:spPr>
          <a:xfrm>
            <a:off x="691048" y="4941817"/>
            <a:ext cx="7965279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 err="1"/>
              <a:t>第一个例子，错误的让两个实体共指，因此是致命的</a:t>
            </a:r>
            <a:r>
              <a:rPr dirty="0"/>
              <a:t>；  </a:t>
            </a:r>
            <a:r>
              <a:rPr dirty="0" err="1"/>
              <a:t>而第二个例子中，蓝色it是孤立的、不指代任何事物，所以错误共指也无关紧要</a:t>
            </a:r>
            <a:r>
              <a:rPr dirty="0"/>
              <a:t>。</a:t>
            </a:r>
          </a:p>
        </p:txBody>
      </p:sp>
      <p:sp>
        <p:nvSpPr>
          <p:cNvPr id="303" name="这种决策重要性的不同带来了强化学习的舞台。"/>
          <p:cNvSpPr txBox="1"/>
          <p:nvPr/>
        </p:nvSpPr>
        <p:spPr>
          <a:xfrm>
            <a:off x="691048" y="5822079"/>
            <a:ext cx="7965279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 err="1"/>
              <a:t>这种决策重要性的不同带来了</a:t>
            </a:r>
            <a:r>
              <a:rPr b="1" dirty="0" err="1"/>
              <a:t>强化学习</a:t>
            </a:r>
            <a:r>
              <a:rPr dirty="0" err="1"/>
              <a:t>的舞台</a:t>
            </a:r>
            <a:r>
              <a:rPr dirty="0"/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2" grpId="0" animBg="1"/>
      <p:bldP spid="30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Reinforcement Learning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Reinforcement Learning</a:t>
            </a:r>
          </a:p>
        </p:txBody>
      </p:sp>
      <p:sp>
        <p:nvSpPr>
          <p:cNvPr id="306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307" name="什么是强化学习？"/>
          <p:cNvSpPr txBox="1"/>
          <p:nvPr/>
        </p:nvSpPr>
        <p:spPr>
          <a:xfrm>
            <a:off x="685769" y="1229700"/>
            <a:ext cx="19329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什么是强化学习？</a:t>
            </a:r>
          </a:p>
        </p:txBody>
      </p:sp>
      <p:sp>
        <p:nvSpPr>
          <p:cNvPr id="308" name="通过强化学习，一个智能体（Agent）应该知道在什么状态（State）下应该采取什么行为（Action），这个状态从以获取最大的回报（Reward）。强化学习是从环境状态到动作的映射的学习，我们把这个映射称之为策略（Policy）。"/>
          <p:cNvSpPr txBox="1"/>
          <p:nvPr/>
        </p:nvSpPr>
        <p:spPr>
          <a:xfrm>
            <a:off x="701595" y="1962350"/>
            <a:ext cx="7944184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t>通过强化学习，一个智能体（Agent）应该知道在什么状态（State）下应该采取什么行为（Action），这个状态从以获取最大的回报（Reward）。强化学习是从环境状态到动作的映射的学习，我们把这个映射称之为策略（Policy）。</a:t>
            </a:r>
          </a:p>
        </p:txBody>
      </p:sp>
      <p:pic>
        <p:nvPicPr>
          <p:cNvPr id="309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4832" y="3427606"/>
            <a:ext cx="2571703" cy="2875960"/>
          </a:xfrm>
          <a:prstGeom prst="rect">
            <a:avLst/>
          </a:prstGeom>
          <a:ln w="12700">
            <a:miter lim="400000"/>
          </a:ln>
        </p:spPr>
      </p:pic>
      <p:sp>
        <p:nvSpPr>
          <p:cNvPr id="310" name="强化学习系统可以用一个4元组(S A R P)表示：…"/>
          <p:cNvSpPr txBox="1"/>
          <p:nvPr/>
        </p:nvSpPr>
        <p:spPr>
          <a:xfrm>
            <a:off x="3820239" y="3235245"/>
            <a:ext cx="5217936" cy="319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/>
              <a:t>强化学习系统可以用一个4元组(S A R P)</a:t>
            </a:r>
            <a:r>
              <a:rPr dirty="0" err="1"/>
              <a:t>表示</a:t>
            </a:r>
            <a:r>
              <a:rPr dirty="0"/>
              <a:t>：</a:t>
            </a:r>
          </a:p>
          <a:p>
            <a:endParaRPr dirty="0"/>
          </a:p>
          <a:p>
            <a:pPr>
              <a:defRPr b="1"/>
            </a:pPr>
            <a:r>
              <a:rPr dirty="0" err="1"/>
              <a:t>输入</a:t>
            </a:r>
            <a:r>
              <a:rPr dirty="0"/>
              <a:t>：</a:t>
            </a:r>
          </a:p>
          <a:p>
            <a:r>
              <a:rPr dirty="0" err="1"/>
              <a:t>状态</a:t>
            </a:r>
            <a:r>
              <a:rPr dirty="0"/>
              <a:t>(States): </a:t>
            </a:r>
            <a:r>
              <a:rPr dirty="0" err="1"/>
              <a:t>智能体所处的环境</a:t>
            </a:r>
            <a:endParaRPr dirty="0"/>
          </a:p>
          <a:p>
            <a:r>
              <a:rPr dirty="0" err="1"/>
              <a:t>动作</a:t>
            </a:r>
            <a:r>
              <a:rPr dirty="0"/>
              <a:t>(Actions):</a:t>
            </a:r>
            <a:r>
              <a:rPr dirty="0" err="1"/>
              <a:t>在每个状态下，有什么行动是容许的</a:t>
            </a:r>
            <a:endParaRPr dirty="0"/>
          </a:p>
          <a:p>
            <a:r>
              <a:rPr dirty="0" err="1"/>
              <a:t>奖励</a:t>
            </a:r>
            <a:r>
              <a:rPr dirty="0"/>
              <a:t>(Rewards):</a:t>
            </a:r>
            <a:r>
              <a:rPr dirty="0" err="1"/>
              <a:t>进入每个状态时，能带来的正面或负面的价值</a:t>
            </a:r>
            <a:endParaRPr dirty="0"/>
          </a:p>
          <a:p>
            <a:endParaRPr dirty="0"/>
          </a:p>
          <a:p>
            <a:pPr>
              <a:defRPr b="1"/>
            </a:pPr>
            <a:r>
              <a:rPr dirty="0" err="1"/>
              <a:t>输出</a:t>
            </a:r>
            <a:r>
              <a:rPr dirty="0"/>
              <a:t>：</a:t>
            </a:r>
          </a:p>
          <a:p>
            <a:r>
              <a:rPr dirty="0" err="1"/>
              <a:t>方案</a:t>
            </a:r>
            <a:r>
              <a:rPr dirty="0"/>
              <a:t>(Policy):</a:t>
            </a:r>
            <a:r>
              <a:rPr dirty="0" err="1"/>
              <a:t>在每个状态下，你会选择哪个行动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Reinforcement Learning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Reinforcement Learning</a:t>
            </a:r>
          </a:p>
        </p:txBody>
      </p:sp>
      <p:sp>
        <p:nvSpPr>
          <p:cNvPr id="315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316" name="states S = 玩家所在的迷宫的某一个位置，例如坐标(1,3)…"/>
          <p:cNvSpPr txBox="1"/>
          <p:nvPr/>
        </p:nvSpPr>
        <p:spPr>
          <a:xfrm>
            <a:off x="476206" y="2752048"/>
            <a:ext cx="8395771" cy="164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buSzPct val="100000"/>
              <a:buChar char="•"/>
            </a:pPr>
            <a:r>
              <a:rPr dirty="0"/>
              <a:t>states S = </a:t>
            </a:r>
            <a:r>
              <a:rPr dirty="0" err="1"/>
              <a:t>玩家所在的迷宫的某一个位置，例如坐标</a:t>
            </a:r>
            <a:r>
              <a:rPr dirty="0"/>
              <a:t>(1,3)</a:t>
            </a:r>
          </a:p>
          <a:p>
            <a:pPr marL="180473" indent="-180473">
              <a:buSzPct val="100000"/>
              <a:buChar char="•"/>
            </a:pPr>
            <a:r>
              <a:rPr dirty="0"/>
              <a:t>actions A = </a:t>
            </a:r>
            <a:r>
              <a:rPr dirty="0" err="1"/>
              <a:t>在迷宫的某一个位置，玩家可以行走的方向，例如</a:t>
            </a:r>
            <a:r>
              <a:rPr dirty="0"/>
              <a:t>:{</a:t>
            </a:r>
            <a:r>
              <a:rPr dirty="0" err="1"/>
              <a:t>上，下，左，右</a:t>
            </a:r>
            <a:r>
              <a:rPr dirty="0"/>
              <a:t>}</a:t>
            </a:r>
          </a:p>
          <a:p>
            <a:pPr marL="180473" indent="-180473">
              <a:buSzPct val="100000"/>
              <a:buChar char="•"/>
            </a:pPr>
            <a:r>
              <a:rPr dirty="0"/>
              <a:t>rewards R = </a:t>
            </a:r>
            <a:r>
              <a:rPr dirty="0" err="1"/>
              <a:t>当前的状态下，迷宫中的那格可能有食物</a:t>
            </a:r>
            <a:r>
              <a:rPr dirty="0"/>
              <a:t>(+1)、</a:t>
            </a:r>
            <a:r>
              <a:rPr dirty="0" err="1"/>
              <a:t>也可能有怪兽</a:t>
            </a:r>
            <a:r>
              <a:rPr dirty="0"/>
              <a:t>(-100)</a:t>
            </a:r>
          </a:p>
          <a:p>
            <a:pPr marL="180473" indent="-180473">
              <a:buSzPct val="100000"/>
              <a:buChar char="•"/>
            </a:pPr>
            <a:r>
              <a:rPr dirty="0"/>
              <a:t>policy P = </a:t>
            </a:r>
            <a:r>
              <a:rPr dirty="0" err="1"/>
              <a:t>在当前状态下，执行动作的概率分布。例如</a:t>
            </a:r>
            <a:r>
              <a:rPr dirty="0"/>
              <a:t>：{</a:t>
            </a:r>
            <a:r>
              <a:rPr dirty="0" err="1"/>
              <a:t>上</a:t>
            </a:r>
            <a:r>
              <a:rPr dirty="0"/>
              <a:t> 0.2, </a:t>
            </a:r>
            <a:r>
              <a:rPr dirty="0" err="1"/>
              <a:t>下</a:t>
            </a:r>
            <a:r>
              <a:rPr dirty="0"/>
              <a:t> 0.1, </a:t>
            </a:r>
            <a:r>
              <a:rPr dirty="0" err="1"/>
              <a:t>左</a:t>
            </a:r>
            <a:r>
              <a:rPr dirty="0"/>
              <a:t> 0.3,右 0.4}</a:t>
            </a:r>
          </a:p>
        </p:txBody>
      </p:sp>
      <p:pic>
        <p:nvPicPr>
          <p:cNvPr id="31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82087" y="1097280"/>
            <a:ext cx="3579826" cy="1516643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强化学习与监督学习不同：没有有标记的样本，换言之，没有人直接告诉机器在什么状态下应该做什么动作。只有等到最终结果揭晓（游戏结束），才能通过“反思”之前的动作是否正确来进行学习。"/>
          <p:cNvSpPr txBox="1"/>
          <p:nvPr/>
        </p:nvSpPr>
        <p:spPr>
          <a:xfrm>
            <a:off x="573008" y="4531014"/>
            <a:ext cx="8352908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/>
              <a:t>强化学习与监督学习不同：没有有标记的样本，换言之，没有人直接告诉机器在什么状态下应该做什么动作。只有等到最终结果揭晓（游戏结束），</a:t>
            </a:r>
            <a:r>
              <a:rPr dirty="0" err="1"/>
              <a:t>才能通过“反思”之前的动作是否正确来进行学习</a:t>
            </a:r>
            <a:r>
              <a:rPr dirty="0"/>
              <a:t>。  </a:t>
            </a:r>
          </a:p>
        </p:txBody>
      </p:sp>
      <p:sp>
        <p:nvSpPr>
          <p:cNvPr id="319" name="通过大量的训练（不断的玩游戏），机器就能够从胜局中总结出什么策略容易赢，从败局中总结出什么策略容易输。"/>
          <p:cNvSpPr txBox="1"/>
          <p:nvPr/>
        </p:nvSpPr>
        <p:spPr>
          <a:xfrm>
            <a:off x="555148" y="5713080"/>
            <a:ext cx="8388627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 err="1"/>
              <a:t>通过大量的训练（不断的玩游戏</a:t>
            </a:r>
            <a:r>
              <a:rPr dirty="0"/>
              <a:t>），</a:t>
            </a:r>
            <a:r>
              <a:rPr dirty="0" err="1"/>
              <a:t>机器就能够从胜局中总结出什么策略容易赢，从败局中总结出什么策略容易输</a:t>
            </a:r>
            <a:r>
              <a:rPr dirty="0"/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" grpId="0" animBg="1"/>
      <p:bldP spid="31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Reinforcement Learning：Advantag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722376">
              <a:spcBef>
                <a:spcPts val="700"/>
              </a:spcBef>
              <a:defRPr sz="1896"/>
            </a:lvl1pPr>
          </a:lstStyle>
          <a:p>
            <a:r>
              <a:t>Reinforcement Learning：Advantage</a:t>
            </a:r>
          </a:p>
        </p:txBody>
      </p:sp>
      <p:sp>
        <p:nvSpPr>
          <p:cNvPr id="322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323" name="为什么需要强化学习："/>
          <p:cNvSpPr txBox="1"/>
          <p:nvPr/>
        </p:nvSpPr>
        <p:spPr>
          <a:xfrm>
            <a:off x="808751" y="1295717"/>
            <a:ext cx="23901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为什么需要强化学习：</a:t>
            </a:r>
          </a:p>
        </p:txBody>
      </p:sp>
      <p:sp>
        <p:nvSpPr>
          <p:cNvPr id="324" name="强化学习善于发现某些局面下决策的重要性"/>
          <p:cNvSpPr txBox="1"/>
          <p:nvPr/>
        </p:nvSpPr>
        <p:spPr>
          <a:xfrm>
            <a:off x="830183" y="1964454"/>
            <a:ext cx="44475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强化学习善于发现某些局面下决策的重要性</a:t>
            </a:r>
          </a:p>
        </p:txBody>
      </p:sp>
      <p:pic>
        <p:nvPicPr>
          <p:cNvPr id="32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4784" y="3007214"/>
            <a:ext cx="2106626" cy="2078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6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33202" y="2962810"/>
            <a:ext cx="1877596" cy="2167093"/>
          </a:xfrm>
          <a:prstGeom prst="rect">
            <a:avLst/>
          </a:prstGeom>
          <a:ln w="12700">
            <a:miter lim="400000"/>
          </a:ln>
        </p:spPr>
      </p:pic>
      <p:pic>
        <p:nvPicPr>
          <p:cNvPr id="327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172590" y="2962810"/>
            <a:ext cx="2259310" cy="21670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Reinforcement Learning in mention-ranking model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defTabSz="658368">
              <a:spcBef>
                <a:spcPts val="700"/>
              </a:spcBef>
              <a:defRPr sz="1728"/>
            </a:lvl1pPr>
          </a:lstStyle>
          <a:p>
            <a:r>
              <a:t>Reinforcement Learning in mention-ranking model</a:t>
            </a:r>
          </a:p>
        </p:txBody>
      </p:sp>
      <p:sp>
        <p:nvSpPr>
          <p:cNvPr id="332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pic>
        <p:nvPicPr>
          <p:cNvPr id="333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78166" y="1486340"/>
            <a:ext cx="5187668" cy="2466489"/>
          </a:xfrm>
          <a:prstGeom prst="rect">
            <a:avLst/>
          </a:prstGeom>
          <a:ln w="12700">
            <a:miter lim="400000"/>
          </a:ln>
        </p:spPr>
      </p:pic>
      <p:sp>
        <p:nvSpPr>
          <p:cNvPr id="334" name="通过强化学习进行训练后的系统，在第一张图状态下，会使得连接两个…"/>
          <p:cNvSpPr txBox="1"/>
          <p:nvPr/>
        </p:nvSpPr>
        <p:spPr>
          <a:xfrm>
            <a:off x="944873" y="4789011"/>
            <a:ext cx="7254254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通过强化学习进行训练后的系统，在第一张图状态下，会使得连接两个</a:t>
            </a:r>
            <a:endParaRPr dirty="0"/>
          </a:p>
          <a:p>
            <a:r>
              <a:rPr dirty="0" err="1"/>
              <a:t>Clinton这个动作的执行概率变得很低</a:t>
            </a:r>
            <a:r>
              <a:rPr dirty="0"/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olicy gradient algorithm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policy gradient algorithm</a:t>
            </a:r>
          </a:p>
        </p:txBody>
      </p:sp>
      <p:sp>
        <p:nvSpPr>
          <p:cNvPr id="337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pic>
        <p:nvPicPr>
          <p:cNvPr id="33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7524" y="2029842"/>
            <a:ext cx="7568952" cy="1648793"/>
          </a:xfrm>
          <a:prstGeom prst="rect">
            <a:avLst/>
          </a:prstGeom>
          <a:ln w="12700">
            <a:miter lim="400000"/>
          </a:ln>
        </p:spPr>
      </p:pic>
      <p:pic>
        <p:nvPicPr>
          <p:cNvPr id="339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56948" y="4051050"/>
            <a:ext cx="7651656" cy="1322242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策略梯度法："/>
          <p:cNvSpPr txBox="1"/>
          <p:nvPr/>
        </p:nvSpPr>
        <p:spPr>
          <a:xfrm>
            <a:off x="862330" y="1419494"/>
            <a:ext cx="147574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策略梯度法：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inforcement Learning in mention-ranking model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defTabSz="658368">
              <a:spcBef>
                <a:spcPts val="700"/>
              </a:spcBef>
              <a:defRPr sz="1728"/>
            </a:lvl1pPr>
          </a:lstStyle>
          <a:p>
            <a:r>
              <a:t>Reinforcement Learning in mention-ranking model</a:t>
            </a:r>
          </a:p>
        </p:txBody>
      </p:sp>
      <p:sp>
        <p:nvSpPr>
          <p:cNvPr id="387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388" name="策略梯度法从直观上理解，就是求得一组参数    ，使得高期望奖赏的路径以…"/>
          <p:cNvSpPr txBox="1"/>
          <p:nvPr/>
        </p:nvSpPr>
        <p:spPr>
          <a:xfrm>
            <a:off x="703549" y="1516379"/>
            <a:ext cx="7736903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策略梯度法从直观上理解，就是求得一组参数    ，使得高期望奖赏的路径以</a:t>
            </a:r>
          </a:p>
          <a:p>
            <a:r>
              <a:t>更大的概率出现。</a:t>
            </a:r>
          </a:p>
        </p:txBody>
      </p:sp>
      <p:pic>
        <p:nvPicPr>
          <p:cNvPr id="389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63765" y="1600520"/>
            <a:ext cx="152401" cy="241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0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32884" y="2516224"/>
            <a:ext cx="3817150" cy="21128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文本占位符 1"/>
          <p:cNvSpPr txBox="1">
            <a:spLocks noGrp="1"/>
          </p:cNvSpPr>
          <p:nvPr>
            <p:ph type="body" sz="quarter" idx="1"/>
          </p:nvPr>
        </p:nvSpPr>
        <p:spPr>
          <a:xfrm>
            <a:off x="162000" y="392978"/>
            <a:ext cx="4918000" cy="416572"/>
          </a:xfrm>
          <a:prstGeom prst="rect">
            <a:avLst/>
          </a:prstGeom>
        </p:spPr>
        <p:txBody>
          <a:bodyPr/>
          <a:lstStyle>
            <a:lvl1pPr defTabSz="722376">
              <a:lnSpc>
                <a:spcPct val="81000"/>
              </a:lnSpc>
              <a:spcBef>
                <a:spcPts val="700"/>
              </a:spcBef>
              <a:defRPr sz="1896"/>
            </a:lvl1pPr>
          </a:lstStyle>
          <a:p>
            <a:r>
              <a:t>什么是共指消解？</a:t>
            </a:r>
          </a:p>
        </p:txBody>
      </p:sp>
      <p:sp>
        <p:nvSpPr>
          <p:cNvPr id="136" name="文本框 2"/>
          <p:cNvSpPr txBox="1"/>
          <p:nvPr/>
        </p:nvSpPr>
        <p:spPr>
          <a:xfrm>
            <a:off x="421684" y="1354256"/>
            <a:ext cx="8308958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/>
            </a:pPr>
            <a:r>
              <a:t>       共指消解就是判定文本中出现的不同表述(mention)，是否指向同一个实体(entity)。</a:t>
            </a:r>
          </a:p>
        </p:txBody>
      </p:sp>
      <p:pic>
        <p:nvPicPr>
          <p:cNvPr id="137" name="图片 4" descr="图片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92974" y="2422769"/>
            <a:ext cx="1535772" cy="17602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0" name="椭圆 5"/>
          <p:cNvGrpSpPr/>
          <p:nvPr/>
        </p:nvGrpSpPr>
        <p:grpSpPr>
          <a:xfrm>
            <a:off x="901035" y="5329256"/>
            <a:ext cx="1468651" cy="1340427"/>
            <a:chOff x="0" y="0"/>
            <a:chExt cx="1468649" cy="1340426"/>
          </a:xfrm>
        </p:grpSpPr>
        <p:sp>
          <p:nvSpPr>
            <p:cNvPr id="138" name="椭圆形"/>
            <p:cNvSpPr/>
            <p:nvPr/>
          </p:nvSpPr>
          <p:spPr>
            <a:xfrm>
              <a:off x="0" y="-1"/>
              <a:ext cx="1468650" cy="1340428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139" name="奥巴马"/>
            <p:cNvSpPr txBox="1"/>
            <p:nvPr/>
          </p:nvSpPr>
          <p:spPr>
            <a:xfrm>
              <a:off x="215078" y="465743"/>
              <a:ext cx="1038494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奥巴马</a:t>
              </a:r>
            </a:p>
          </p:txBody>
        </p:sp>
      </p:grpSp>
      <p:grpSp>
        <p:nvGrpSpPr>
          <p:cNvPr id="143" name="椭圆 7"/>
          <p:cNvGrpSpPr/>
          <p:nvPr/>
        </p:nvGrpSpPr>
        <p:grpSpPr>
          <a:xfrm>
            <a:off x="2792974" y="5329256"/>
            <a:ext cx="1468651" cy="1340427"/>
            <a:chOff x="0" y="0"/>
            <a:chExt cx="1468649" cy="1340426"/>
          </a:xfrm>
        </p:grpSpPr>
        <p:sp>
          <p:nvSpPr>
            <p:cNvPr id="141" name="椭圆形"/>
            <p:cNvSpPr/>
            <p:nvPr/>
          </p:nvSpPr>
          <p:spPr>
            <a:xfrm>
              <a:off x="0" y="-1"/>
              <a:ext cx="1468650" cy="1340428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142" name="Obama"/>
            <p:cNvSpPr txBox="1"/>
            <p:nvPr/>
          </p:nvSpPr>
          <p:spPr>
            <a:xfrm>
              <a:off x="215078" y="484793"/>
              <a:ext cx="1038494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Obama</a:t>
              </a:r>
            </a:p>
          </p:txBody>
        </p:sp>
      </p:grpSp>
      <p:grpSp>
        <p:nvGrpSpPr>
          <p:cNvPr id="146" name="椭圆 8"/>
          <p:cNvGrpSpPr/>
          <p:nvPr/>
        </p:nvGrpSpPr>
        <p:grpSpPr>
          <a:xfrm>
            <a:off x="4815737" y="5329256"/>
            <a:ext cx="1468651" cy="1340427"/>
            <a:chOff x="0" y="0"/>
            <a:chExt cx="1468649" cy="1340426"/>
          </a:xfrm>
        </p:grpSpPr>
        <p:sp>
          <p:nvSpPr>
            <p:cNvPr id="144" name="椭圆形"/>
            <p:cNvSpPr/>
            <p:nvPr/>
          </p:nvSpPr>
          <p:spPr>
            <a:xfrm>
              <a:off x="0" y="-1"/>
              <a:ext cx="1468650" cy="1340428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145" name="贝拉克·侯赛因·奥巴马"/>
            <p:cNvSpPr txBox="1"/>
            <p:nvPr/>
          </p:nvSpPr>
          <p:spPr>
            <a:xfrm>
              <a:off x="215078" y="148243"/>
              <a:ext cx="1038494" cy="1043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/>
              <a:r>
                <a:t>贝拉克·侯赛因·奥巴马</a:t>
              </a:r>
            </a:p>
          </p:txBody>
        </p:sp>
      </p:grpSp>
      <p:sp>
        <p:nvSpPr>
          <p:cNvPr id="147" name="文本框 9"/>
          <p:cNvSpPr txBox="1"/>
          <p:nvPr/>
        </p:nvSpPr>
        <p:spPr>
          <a:xfrm>
            <a:off x="4490153" y="2422768"/>
            <a:ext cx="3688773" cy="19721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600"/>
              </a:spcBef>
              <a:defRPr u="sng"/>
            </a:pPr>
            <a:r>
              <a:t>姓名：贝拉克·侯赛因·奥巴马</a:t>
            </a:r>
          </a:p>
          <a:p>
            <a:pPr>
              <a:spcBef>
                <a:spcPts val="600"/>
              </a:spcBef>
              <a:defRPr u="sng"/>
            </a:pPr>
            <a:r>
              <a:t>国籍：美国</a:t>
            </a:r>
          </a:p>
          <a:p>
            <a:pPr>
              <a:spcBef>
                <a:spcPts val="600"/>
              </a:spcBef>
              <a:defRPr u="sng"/>
            </a:pPr>
            <a:r>
              <a:t>政党：美国民主党</a:t>
            </a:r>
          </a:p>
          <a:p>
            <a:pPr>
              <a:spcBef>
                <a:spcPts val="600"/>
              </a:spcBef>
              <a:defRPr u="sng"/>
            </a:pPr>
            <a:r>
              <a:t>职业：政治家，第44任美国总统</a:t>
            </a:r>
          </a:p>
          <a:p>
            <a:pPr>
              <a:spcBef>
                <a:spcPts val="600"/>
              </a:spcBef>
              <a:defRPr u="sng"/>
            </a:pPr>
            <a:r>
              <a:t>……</a:t>
            </a:r>
          </a:p>
        </p:txBody>
      </p:sp>
      <p:sp>
        <p:nvSpPr>
          <p:cNvPr id="148" name="右箭头 10"/>
          <p:cNvSpPr/>
          <p:nvPr/>
        </p:nvSpPr>
        <p:spPr>
          <a:xfrm rot="18631364">
            <a:off x="1709863" y="4610892"/>
            <a:ext cx="1319646" cy="38446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>
            <a:solidFill>
              <a:srgbClr val="27457C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9" name="右箭头 11"/>
          <p:cNvSpPr/>
          <p:nvPr/>
        </p:nvSpPr>
        <p:spPr>
          <a:xfrm rot="14039272">
            <a:off x="4041368" y="4590608"/>
            <a:ext cx="1319646" cy="38446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>
            <a:solidFill>
              <a:srgbClr val="27457C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右箭头 12"/>
          <p:cNvSpPr/>
          <p:nvPr/>
        </p:nvSpPr>
        <p:spPr>
          <a:xfrm rot="16200000">
            <a:off x="3085263" y="4590608"/>
            <a:ext cx="951191" cy="38446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>
            <a:solidFill>
              <a:srgbClr val="27457C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1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Reinforcement Learning in mention-ranking model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defTabSz="658368">
              <a:spcBef>
                <a:spcPts val="700"/>
              </a:spcBef>
              <a:defRPr sz="1728"/>
            </a:lvl1pPr>
          </a:lstStyle>
          <a:p>
            <a:r>
              <a:t>Reinforcement Learning in mention-ranking model</a:t>
            </a:r>
          </a:p>
        </p:txBody>
      </p:sp>
      <p:sp>
        <p:nvSpPr>
          <p:cNvPr id="345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346" name="定义动作序列：                                      ，T是文档中表述的个数,a_i表示…"/>
          <p:cNvSpPr txBox="1"/>
          <p:nvPr/>
        </p:nvSpPr>
        <p:spPr>
          <a:xfrm>
            <a:off x="855632" y="1413589"/>
            <a:ext cx="714714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定义动作序列</a:t>
            </a:r>
            <a:r>
              <a:rPr lang="zh-CN" altLang="en-US" dirty="0"/>
              <a:t>：</a:t>
            </a:r>
            <a:r>
              <a:rPr dirty="0"/>
              <a:t>                                ，</a:t>
            </a:r>
            <a:r>
              <a:rPr dirty="0" err="1"/>
              <a:t>T是文档中表述的个数,a_i表示</a:t>
            </a:r>
            <a:endParaRPr dirty="0"/>
          </a:p>
          <a:p>
            <a:r>
              <a:rPr dirty="0" err="1"/>
              <a:t>将第i个表述与其某个先行语共指的动作</a:t>
            </a:r>
            <a:r>
              <a:rPr dirty="0"/>
              <a:t>。</a:t>
            </a:r>
          </a:p>
        </p:txBody>
      </p:sp>
      <p:pic>
        <p:nvPicPr>
          <p:cNvPr id="34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99824" y="1450560"/>
            <a:ext cx="919688" cy="292137"/>
          </a:xfrm>
          <a:prstGeom prst="rect">
            <a:avLst/>
          </a:prstGeom>
          <a:ln w="12700">
            <a:miter lim="400000"/>
          </a:ln>
        </p:spPr>
      </p:pic>
      <p:pic>
        <p:nvPicPr>
          <p:cNvPr id="34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569798" y="1463680"/>
            <a:ext cx="1180573" cy="265896"/>
          </a:xfrm>
          <a:prstGeom prst="rect">
            <a:avLst/>
          </a:prstGeom>
          <a:ln w="12700">
            <a:miter lim="400000"/>
          </a:ln>
        </p:spPr>
      </p:pic>
      <p:sp>
        <p:nvSpPr>
          <p:cNvPr id="349" name="对于一个动作序列，我们有一个奖赏函数              ，在这里奖赏函数采用…"/>
          <p:cNvSpPr txBox="1"/>
          <p:nvPr/>
        </p:nvSpPr>
        <p:spPr>
          <a:xfrm>
            <a:off x="873045" y="2517698"/>
            <a:ext cx="7457627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对于一个动作序列，我们有一个奖赏函数</a:t>
            </a:r>
            <a:r>
              <a:rPr dirty="0"/>
              <a:t>              ，</a:t>
            </a:r>
            <a:r>
              <a:rPr dirty="0" err="1"/>
              <a:t>在这里奖赏函数采用</a:t>
            </a:r>
            <a:endParaRPr dirty="0"/>
          </a:p>
          <a:p>
            <a:r>
              <a:rPr dirty="0"/>
              <a:t>                             ：</a:t>
            </a:r>
          </a:p>
        </p:txBody>
      </p:sp>
      <p:pic>
        <p:nvPicPr>
          <p:cNvPr id="350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045514" y="2517698"/>
            <a:ext cx="876301" cy="40894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1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88859" y="2875694"/>
            <a:ext cx="1831720" cy="265896"/>
          </a:xfrm>
          <a:prstGeom prst="rect">
            <a:avLst/>
          </a:prstGeom>
          <a:ln w="12700">
            <a:miter lim="400000"/>
          </a:ln>
        </p:spPr>
      </p:pic>
      <p:pic>
        <p:nvPicPr>
          <p:cNvPr id="352" name="图像" descr="图像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131597" y="3514651"/>
            <a:ext cx="4290901" cy="29431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Reinforcement Learning in mention-ranking model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defTabSz="658368">
              <a:spcBef>
                <a:spcPts val="700"/>
              </a:spcBef>
              <a:defRPr sz="1728"/>
            </a:lvl1pPr>
          </a:lstStyle>
          <a:p>
            <a:r>
              <a:t>Reinforcement Learning in mention-ranking model</a:t>
            </a:r>
          </a:p>
        </p:txBody>
      </p:sp>
      <p:sp>
        <p:nvSpPr>
          <p:cNvPr id="357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358" name="通过softmax函数，将之前网络的输出归一化成概率，即执行“让c和m共指”…"/>
          <p:cNvSpPr txBox="1"/>
          <p:nvPr/>
        </p:nvSpPr>
        <p:spPr>
          <a:xfrm>
            <a:off x="851614" y="1445736"/>
            <a:ext cx="7597153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通过softmax函数，将之前网络的输出归一化成概率，即执行“让c和m共指”</a:t>
            </a:r>
          </a:p>
          <a:p>
            <a:r>
              <a:t>这个行为的概率。那么有：</a:t>
            </a:r>
          </a:p>
        </p:txBody>
      </p:sp>
      <p:pic>
        <p:nvPicPr>
          <p:cNvPr id="359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93540" y="2260999"/>
            <a:ext cx="1734415" cy="439545"/>
          </a:xfrm>
          <a:prstGeom prst="rect">
            <a:avLst/>
          </a:prstGeom>
          <a:ln w="12700">
            <a:miter lim="400000"/>
          </a:ln>
        </p:spPr>
      </p:pic>
      <p:pic>
        <p:nvPicPr>
          <p:cNvPr id="360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418360" y="2325548"/>
            <a:ext cx="2220169" cy="310448"/>
          </a:xfrm>
          <a:prstGeom prst="rect">
            <a:avLst/>
          </a:prstGeom>
          <a:ln w="12700">
            <a:miter lim="400000"/>
          </a:ln>
        </p:spPr>
      </p:pic>
      <p:sp>
        <p:nvSpPr>
          <p:cNvPr id="361" name="根据策略梯度法的目标，我们要找到合适参数    ，使得动作序列的期望奖赏…"/>
          <p:cNvSpPr txBox="1"/>
          <p:nvPr/>
        </p:nvSpPr>
        <p:spPr>
          <a:xfrm>
            <a:off x="862330" y="2999501"/>
            <a:ext cx="7736903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根据策略梯度法的目标，我们要找到合适参数    ，使得动作序列的期望奖赏</a:t>
            </a:r>
          </a:p>
          <a:p>
            <a:r>
              <a:t>最大化。期望奖赏函数：</a:t>
            </a:r>
          </a:p>
        </p:txBody>
      </p:sp>
      <p:pic>
        <p:nvPicPr>
          <p:cNvPr id="362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522515" y="3064271"/>
            <a:ext cx="1778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3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061765" y="3950382"/>
            <a:ext cx="2563145" cy="392653"/>
          </a:xfrm>
          <a:prstGeom prst="rect">
            <a:avLst/>
          </a:prstGeom>
          <a:ln w="12700">
            <a:miter lim="400000"/>
          </a:ln>
        </p:spPr>
      </p:pic>
      <p:sp>
        <p:nvSpPr>
          <p:cNvPr id="364" name="该式子的意思，序列a1:T是依概率         生成的，     j 就是在参数    的条件下，…"/>
          <p:cNvSpPr txBox="1"/>
          <p:nvPr/>
        </p:nvSpPr>
        <p:spPr>
          <a:xfrm>
            <a:off x="873045" y="4949745"/>
            <a:ext cx="8054800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该式子的意思，序列a1:T是依概率         生成的，     j 就是在参数    的条件下，</a:t>
            </a:r>
          </a:p>
          <a:p>
            <a:r>
              <a:t>生成的动作序列a1:T的期望奖赏值</a:t>
            </a:r>
          </a:p>
        </p:txBody>
      </p:sp>
      <p:pic>
        <p:nvPicPr>
          <p:cNvPr id="365" name="图像" descr="图像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348602" y="4992565"/>
            <a:ext cx="535758" cy="323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366" name="图像" descr="图像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5733163" y="4998992"/>
            <a:ext cx="485075" cy="310448"/>
          </a:xfrm>
          <a:prstGeom prst="rect">
            <a:avLst/>
          </a:prstGeom>
          <a:ln w="12700">
            <a:miter lim="400000"/>
          </a:ln>
        </p:spPr>
      </p:pic>
      <p:pic>
        <p:nvPicPr>
          <p:cNvPr id="367" name="图像" descr="图像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7428309" y="5014515"/>
            <a:ext cx="1651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8" name="图像" descr="图像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4416016" y="5331770"/>
            <a:ext cx="692789" cy="3233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1" grpId="0" animBg="1"/>
      <p:bldP spid="36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Reinforcement Learning in mention-ranking model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defTabSz="658368">
              <a:spcBef>
                <a:spcPts val="700"/>
              </a:spcBef>
              <a:defRPr sz="1728"/>
            </a:lvl1pPr>
          </a:lstStyle>
          <a:p>
            <a:r>
              <a:t>Reinforcement Learning in mention-ranking model</a:t>
            </a:r>
          </a:p>
        </p:txBody>
      </p:sp>
      <p:sp>
        <p:nvSpPr>
          <p:cNvPr id="373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pic>
        <p:nvPicPr>
          <p:cNvPr id="374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75927" y="1480789"/>
            <a:ext cx="2563145" cy="392653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现在需要对                                         进行梯度上升。"/>
          <p:cNvSpPr txBox="1"/>
          <p:nvPr/>
        </p:nvSpPr>
        <p:spPr>
          <a:xfrm>
            <a:off x="883761" y="1434545"/>
            <a:ext cx="5451349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现在需要对                                         进行梯度上升。</a:t>
            </a:r>
          </a:p>
        </p:txBody>
      </p:sp>
      <p:sp>
        <p:nvSpPr>
          <p:cNvPr id="376" name="注意，由于a1:T序列的个数太多了（T的指数倍），因此我们通过依概率…"/>
          <p:cNvSpPr txBox="1"/>
          <p:nvPr/>
        </p:nvSpPr>
        <p:spPr>
          <a:xfrm>
            <a:off x="883761" y="2242110"/>
            <a:ext cx="7394114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注意，由于a1:T序列的个数太多了（T的指数倍），因此我们通过依概率</a:t>
            </a:r>
          </a:p>
          <a:p>
            <a:r>
              <a:t>对动作序列a1:T进行采样，用采样得到的序列集合的奖赏均值来近似</a:t>
            </a:r>
          </a:p>
        </p:txBody>
      </p:sp>
      <p:pic>
        <p:nvPicPr>
          <p:cNvPr id="377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63718" y="2306880"/>
            <a:ext cx="3175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8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808770" y="2619273"/>
            <a:ext cx="420037" cy="301331"/>
          </a:xfrm>
          <a:prstGeom prst="rect">
            <a:avLst/>
          </a:prstGeom>
          <a:ln w="12700">
            <a:miter lim="400000"/>
          </a:ln>
        </p:spPr>
      </p:pic>
      <p:sp>
        <p:nvSpPr>
          <p:cNvPr id="379" name="通过对        的近似值进行求梯度，可得："/>
          <p:cNvSpPr txBox="1"/>
          <p:nvPr/>
        </p:nvSpPr>
        <p:spPr>
          <a:xfrm>
            <a:off x="905192" y="3460273"/>
            <a:ext cx="426984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通过对        的近似值进行求梯度，可得：</a:t>
            </a:r>
          </a:p>
        </p:txBody>
      </p:sp>
      <p:pic>
        <p:nvPicPr>
          <p:cNvPr id="380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660877" y="3525043"/>
            <a:ext cx="434623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81" name="图像" descr="图像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061194" y="4041709"/>
            <a:ext cx="5039248" cy="712622"/>
          </a:xfrm>
          <a:prstGeom prst="rect">
            <a:avLst/>
          </a:prstGeom>
          <a:ln w="12700">
            <a:miter lim="400000"/>
          </a:ln>
        </p:spPr>
      </p:pic>
      <p:sp>
        <p:nvSpPr>
          <p:cNvPr id="382" name="https://zhuanlan.zhihu.com/p/26174099"/>
          <p:cNvSpPr txBox="1"/>
          <p:nvPr/>
        </p:nvSpPr>
        <p:spPr>
          <a:xfrm>
            <a:off x="852953" y="5456046"/>
            <a:ext cx="4094819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/>
              <a:t>https://</a:t>
            </a:r>
            <a:r>
              <a:rPr dirty="0" err="1"/>
              <a:t>zhuanlan.zhihu.com</a:t>
            </a:r>
            <a:r>
              <a:rPr dirty="0"/>
              <a:t>/p/26174099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6" grpId="0" animBg="1"/>
      <p:bldP spid="379" grpId="0" animBg="1"/>
      <p:bldP spid="38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Reward Rescaling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Reward Rescaling</a:t>
            </a:r>
          </a:p>
        </p:txBody>
      </p:sp>
      <p:sp>
        <p:nvSpPr>
          <p:cNvPr id="393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394" name="当我们尝试改变动作序列       时，其奖赏函数值会发生改变。"/>
          <p:cNvSpPr txBox="1"/>
          <p:nvPr/>
        </p:nvSpPr>
        <p:spPr>
          <a:xfrm>
            <a:off x="623411" y="1413589"/>
            <a:ext cx="6263728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当我们尝试改变动作序列       时，其奖赏函数值会发生改变。</a:t>
            </a:r>
          </a:p>
        </p:txBody>
      </p:sp>
      <p:pic>
        <p:nvPicPr>
          <p:cNvPr id="39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83375" y="1501737"/>
            <a:ext cx="455175" cy="232645"/>
          </a:xfrm>
          <a:prstGeom prst="rect">
            <a:avLst/>
          </a:prstGeom>
          <a:ln w="12700">
            <a:miter lim="400000"/>
          </a:ln>
        </p:spPr>
      </p:pic>
      <p:sp>
        <p:nvSpPr>
          <p:cNvPr id="396" name="例如我们改变第i个表述mi的先行语，令其与c共指，那么奖赏函数值的减少量为："/>
          <p:cNvSpPr txBox="1"/>
          <p:nvPr/>
        </p:nvSpPr>
        <p:spPr>
          <a:xfrm>
            <a:off x="615870" y="2200198"/>
            <a:ext cx="828284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例如我们改变第i个表述mi的先行语，令其与c共指，那么奖赏函数值的减少量为：</a:t>
            </a:r>
          </a:p>
        </p:txBody>
      </p:sp>
      <p:pic>
        <p:nvPicPr>
          <p:cNvPr id="39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30562" y="2754990"/>
            <a:ext cx="4018260" cy="887529"/>
          </a:xfrm>
          <a:prstGeom prst="rect">
            <a:avLst/>
          </a:prstGeom>
          <a:ln w="12700">
            <a:miter lim="400000"/>
          </a:ln>
        </p:spPr>
      </p:pic>
      <p:sp>
        <p:nvSpPr>
          <p:cNvPr id="398" name="其中"/>
          <p:cNvSpPr txBox="1"/>
          <p:nvPr/>
        </p:nvSpPr>
        <p:spPr>
          <a:xfrm>
            <a:off x="646033" y="3694987"/>
            <a:ext cx="94241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其中      </a:t>
            </a:r>
          </a:p>
        </p:txBody>
      </p:sp>
      <p:pic>
        <p:nvPicPr>
          <p:cNvPr id="399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71040" y="3737806"/>
            <a:ext cx="1772582" cy="323303"/>
          </a:xfrm>
          <a:prstGeom prst="rect">
            <a:avLst/>
          </a:prstGeom>
          <a:ln w="12700">
            <a:miter lim="400000"/>
          </a:ln>
        </p:spPr>
      </p:pic>
      <p:pic>
        <p:nvPicPr>
          <p:cNvPr id="400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010622" y="3737806"/>
            <a:ext cx="1105482" cy="323303"/>
          </a:xfrm>
          <a:prstGeom prst="rect">
            <a:avLst/>
          </a:prstGeom>
          <a:ln w="12700">
            <a:miter lim="400000"/>
          </a:ln>
        </p:spPr>
      </p:pic>
      <p:pic>
        <p:nvPicPr>
          <p:cNvPr id="401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744197" y="4574980"/>
            <a:ext cx="4991816" cy="1762360"/>
          </a:xfrm>
          <a:prstGeom prst="rect">
            <a:avLst/>
          </a:prstGeom>
          <a:ln w="12700">
            <a:miter lim="400000"/>
          </a:ln>
        </p:spPr>
      </p:pic>
      <p:sp>
        <p:nvSpPr>
          <p:cNvPr id="402" name="我们将奖赏函数值减少量作为惩罚系数，取代之前的惩罚系数"/>
          <p:cNvSpPr txBox="1"/>
          <p:nvPr/>
        </p:nvSpPr>
        <p:spPr>
          <a:xfrm>
            <a:off x="648017" y="4663127"/>
            <a:ext cx="3054372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 err="1"/>
              <a:t>我们将奖赏函数值减少量作为惩罚系数，取代之前的惩罚系数</a:t>
            </a:r>
            <a:endParaRPr dirty="0"/>
          </a:p>
        </p:txBody>
      </p:sp>
      <p:sp>
        <p:nvSpPr>
          <p:cNvPr id="403" name="形状"/>
          <p:cNvSpPr/>
          <p:nvPr/>
        </p:nvSpPr>
        <p:spPr>
          <a:xfrm>
            <a:off x="4601773" y="3612861"/>
            <a:ext cx="1593071" cy="10085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634" y="9800"/>
                </a:moveTo>
                <a:lnTo>
                  <a:pt x="0" y="9788"/>
                </a:lnTo>
                <a:lnTo>
                  <a:pt x="10872" y="21600"/>
                </a:lnTo>
                <a:lnTo>
                  <a:pt x="21600" y="9655"/>
                </a:lnTo>
                <a:lnTo>
                  <a:pt x="14216" y="9610"/>
                </a:lnTo>
                <a:lnTo>
                  <a:pt x="14068" y="95"/>
                </a:lnTo>
                <a:lnTo>
                  <a:pt x="6456" y="0"/>
                </a:lnTo>
                <a:lnTo>
                  <a:pt x="6634" y="98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04" name="代替"/>
          <p:cNvSpPr txBox="1"/>
          <p:nvPr/>
        </p:nvSpPr>
        <p:spPr>
          <a:xfrm>
            <a:off x="5091963" y="3913331"/>
            <a:ext cx="5613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代替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2" grpId="0" animBg="1"/>
      <p:bldP spid="403" grpId="0" animBg="1"/>
      <p:bldP spid="40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Reward Rescaling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Reward Rescaling</a:t>
            </a:r>
          </a:p>
        </p:txBody>
      </p:sp>
      <p:sp>
        <p:nvSpPr>
          <p:cNvPr id="407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pic>
        <p:nvPicPr>
          <p:cNvPr id="40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976" y="1038057"/>
            <a:ext cx="4824048" cy="1664548"/>
          </a:xfrm>
          <a:prstGeom prst="rect">
            <a:avLst/>
          </a:prstGeom>
          <a:ln w="12700">
            <a:miter lim="400000"/>
          </a:ln>
        </p:spPr>
      </p:pic>
      <p:pic>
        <p:nvPicPr>
          <p:cNvPr id="409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59976" y="2643774"/>
            <a:ext cx="4824048" cy="1875333"/>
          </a:xfrm>
          <a:prstGeom prst="rect">
            <a:avLst/>
          </a:prstGeom>
          <a:ln w="12700">
            <a:miter lim="400000"/>
          </a:ln>
        </p:spPr>
      </p:pic>
      <p:pic>
        <p:nvPicPr>
          <p:cNvPr id="410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103127" y="4470497"/>
            <a:ext cx="4937746" cy="18753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omplete process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spcBef>
                <a:spcPts val="900"/>
              </a:spcBef>
              <a:defRPr sz="2256"/>
            </a:lvl1pPr>
          </a:lstStyle>
          <a:p>
            <a:r>
              <a:t>complete process</a:t>
            </a:r>
          </a:p>
        </p:txBody>
      </p:sp>
      <p:sp>
        <p:nvSpPr>
          <p:cNvPr id="415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pic>
        <p:nvPicPr>
          <p:cNvPr id="416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0355" y="3767550"/>
            <a:ext cx="3681290" cy="2230359"/>
          </a:xfrm>
          <a:prstGeom prst="rect">
            <a:avLst/>
          </a:prstGeom>
          <a:ln w="12700">
            <a:miter lim="400000"/>
          </a:ln>
        </p:spPr>
      </p:pic>
      <p:sp>
        <p:nvSpPr>
          <p:cNvPr id="417" name="模型训练全过程："/>
          <p:cNvSpPr txBox="1"/>
          <p:nvPr/>
        </p:nvSpPr>
        <p:spPr>
          <a:xfrm>
            <a:off x="583723" y="1242139"/>
            <a:ext cx="19329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rPr dirty="0" err="1"/>
              <a:t>模型训练全过程</a:t>
            </a:r>
            <a:r>
              <a:rPr dirty="0"/>
              <a:t>：</a:t>
            </a:r>
          </a:p>
        </p:txBody>
      </p:sp>
      <p:pic>
        <p:nvPicPr>
          <p:cNvPr id="41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8118" y="2695971"/>
            <a:ext cx="3386364" cy="550070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采用heuristic loss训练网络权值"/>
          <p:cNvSpPr txBox="1"/>
          <p:nvPr/>
        </p:nvSpPr>
        <p:spPr>
          <a:xfrm>
            <a:off x="819070" y="2276550"/>
            <a:ext cx="2904193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/>
            </a:lvl1pPr>
          </a:lstStyle>
          <a:p>
            <a:r>
              <a:t>采用heuristic loss训练网络权值</a:t>
            </a:r>
          </a:p>
        </p:txBody>
      </p:sp>
      <p:sp>
        <p:nvSpPr>
          <p:cNvPr id="420" name="箭头"/>
          <p:cNvSpPr/>
          <p:nvPr/>
        </p:nvSpPr>
        <p:spPr>
          <a:xfrm>
            <a:off x="4081399" y="3306555"/>
            <a:ext cx="976185" cy="794410"/>
          </a:xfrm>
          <a:prstGeom prst="rightArrow">
            <a:avLst>
              <a:gd name="adj1" fmla="val 30671"/>
              <a:gd name="adj2" fmla="val 53388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2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78920" y="3767550"/>
            <a:ext cx="3681291" cy="2230359"/>
          </a:xfrm>
          <a:prstGeom prst="rect">
            <a:avLst/>
          </a:prstGeom>
          <a:ln w="12700">
            <a:miter lim="400000"/>
          </a:ln>
        </p:spPr>
      </p:pic>
      <p:sp>
        <p:nvSpPr>
          <p:cNvPr id="422" name="softmax:"/>
          <p:cNvSpPr txBox="1"/>
          <p:nvPr/>
        </p:nvSpPr>
        <p:spPr>
          <a:xfrm>
            <a:off x="5249952" y="3267392"/>
            <a:ext cx="680031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/>
            </a:lvl1pPr>
          </a:lstStyle>
          <a:p>
            <a:r>
              <a:t>softmax:</a:t>
            </a:r>
          </a:p>
        </p:txBody>
      </p:sp>
      <p:sp>
        <p:nvSpPr>
          <p:cNvPr id="423" name="椭圆形"/>
          <p:cNvSpPr/>
          <p:nvPr/>
        </p:nvSpPr>
        <p:spPr>
          <a:xfrm>
            <a:off x="6898563" y="3295493"/>
            <a:ext cx="216605" cy="187639"/>
          </a:xfrm>
          <a:prstGeom prst="ellipse">
            <a:avLst/>
          </a:prstGeom>
          <a:gradFill>
            <a:gsLst>
              <a:gs pos="0">
                <a:srgbClr val="80B860"/>
              </a:gs>
              <a:gs pos="50000">
                <a:srgbClr val="6FB242"/>
              </a:gs>
              <a:gs pos="100000">
                <a:srgbClr val="61A236"/>
              </a:gs>
            </a:gsLst>
            <a:lin ang="5400000"/>
          </a:gradFill>
          <a:ln w="6350">
            <a:solidFill>
              <a:schemeClr val="accent1"/>
            </a:solidFill>
            <a:miter/>
          </a:ln>
          <a:effectLst>
            <a:outerShdw blurRad="63500" dist="19050" dir="5400000" rotWithShape="0">
              <a:srgbClr val="000000">
                <a:alpha val="63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4" name="线条"/>
          <p:cNvSpPr/>
          <p:nvPr/>
        </p:nvSpPr>
        <p:spPr>
          <a:xfrm flipV="1">
            <a:off x="7001668" y="3496865"/>
            <a:ext cx="1" cy="323302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25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18418" y="3280557"/>
            <a:ext cx="920793" cy="217511"/>
          </a:xfrm>
          <a:prstGeom prst="rect">
            <a:avLst/>
          </a:prstGeom>
          <a:ln w="12700">
            <a:miter lim="400000"/>
          </a:ln>
        </p:spPr>
      </p:pic>
      <p:sp>
        <p:nvSpPr>
          <p:cNvPr id="426" name="采用reinforce强化训练网络权值"/>
          <p:cNvSpPr txBox="1"/>
          <p:nvPr/>
        </p:nvSpPr>
        <p:spPr>
          <a:xfrm>
            <a:off x="5341461" y="2152967"/>
            <a:ext cx="292671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/>
            </a:lvl1pPr>
          </a:lstStyle>
          <a:p>
            <a:r>
              <a:t>采用reinforce强化训练网络权值</a:t>
            </a:r>
          </a:p>
        </p:txBody>
      </p:sp>
      <p:pic>
        <p:nvPicPr>
          <p:cNvPr id="427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026006" y="2639496"/>
            <a:ext cx="1951326" cy="3708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" grpId="0" animBg="1"/>
      <p:bldP spid="420" grpId="0" animBg="1"/>
      <p:bldP spid="422" grpId="0" animBg="1"/>
      <p:bldP spid="423" grpId="0" animBg="1"/>
      <p:bldP spid="424" grpId="0" animBg="1"/>
      <p:bldP spid="42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矩形 3"/>
          <p:cNvSpPr txBox="1"/>
          <p:nvPr/>
        </p:nvSpPr>
        <p:spPr>
          <a:xfrm>
            <a:off x="2573049" y="2213540"/>
            <a:ext cx="6458217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sz="4000" b="1">
                <a:solidFill>
                  <a:schemeClr val="accent1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Experiments and Results</a:t>
            </a:r>
          </a:p>
        </p:txBody>
      </p:sp>
      <p:grpSp>
        <p:nvGrpSpPr>
          <p:cNvPr id="435" name="组合 19"/>
          <p:cNvGrpSpPr/>
          <p:nvPr/>
        </p:nvGrpSpPr>
        <p:grpSpPr>
          <a:xfrm>
            <a:off x="-13449" y="3702701"/>
            <a:ext cx="9157450" cy="874251"/>
            <a:chOff x="0" y="0"/>
            <a:chExt cx="9157448" cy="874250"/>
          </a:xfrm>
        </p:grpSpPr>
        <p:sp>
          <p:nvSpPr>
            <p:cNvPr id="432" name="任意多边形 13"/>
            <p:cNvSpPr/>
            <p:nvPr/>
          </p:nvSpPr>
          <p:spPr>
            <a:xfrm>
              <a:off x="0" y="-1"/>
              <a:ext cx="9157449" cy="7442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30" extrusionOk="0">
                  <a:moveTo>
                    <a:pt x="0" y="9369"/>
                  </a:moveTo>
                  <a:cubicBezTo>
                    <a:pt x="1100" y="4594"/>
                    <a:pt x="2200" y="-182"/>
                    <a:pt x="3786" y="5"/>
                  </a:cubicBezTo>
                  <a:cubicBezTo>
                    <a:pt x="5371" y="193"/>
                    <a:pt x="7677" y="7060"/>
                    <a:pt x="9512" y="10493"/>
                  </a:cubicBezTo>
                  <a:cubicBezTo>
                    <a:pt x="11346" y="13927"/>
                    <a:pt x="12332" y="19795"/>
                    <a:pt x="14792" y="20606"/>
                  </a:cubicBezTo>
                  <a:cubicBezTo>
                    <a:pt x="17252" y="21418"/>
                    <a:pt x="19204" y="18078"/>
                    <a:pt x="21600" y="15363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3" name="任意多边形 14"/>
            <p:cNvSpPr/>
            <p:nvPr/>
          </p:nvSpPr>
          <p:spPr>
            <a:xfrm>
              <a:off x="-1" y="147898"/>
              <a:ext cx="9157448" cy="6322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05" extrusionOk="0">
                  <a:moveTo>
                    <a:pt x="0" y="14508"/>
                  </a:moveTo>
                  <a:cubicBezTo>
                    <a:pt x="2337" y="7409"/>
                    <a:pt x="4675" y="309"/>
                    <a:pt x="6956" y="7"/>
                  </a:cubicBezTo>
                  <a:cubicBezTo>
                    <a:pt x="9238" y="-295"/>
                    <a:pt x="11250" y="9146"/>
                    <a:pt x="13691" y="12695"/>
                  </a:cubicBezTo>
                  <a:cubicBezTo>
                    <a:pt x="16131" y="16245"/>
                    <a:pt x="18866" y="18775"/>
                    <a:pt x="21600" y="21305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4" name="任意多边形 15"/>
            <p:cNvSpPr/>
            <p:nvPr/>
          </p:nvSpPr>
          <p:spPr>
            <a:xfrm>
              <a:off x="0" y="454072"/>
              <a:ext cx="9157449" cy="420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452" extrusionOk="0">
                  <a:moveTo>
                    <a:pt x="0" y="20452"/>
                  </a:moveTo>
                  <a:cubicBezTo>
                    <a:pt x="4861" y="10961"/>
                    <a:pt x="9722" y="1470"/>
                    <a:pt x="13322" y="161"/>
                  </a:cubicBezTo>
                  <a:cubicBezTo>
                    <a:pt x="16922" y="-1148"/>
                    <a:pt x="19261" y="5725"/>
                    <a:pt x="21600" y="12597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实验结果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722376">
              <a:spcBef>
                <a:spcPts val="700"/>
              </a:spcBef>
              <a:defRPr sz="1896"/>
            </a:lvl1pPr>
          </a:lstStyle>
          <a:p>
            <a:r>
              <a:t>实验结果</a:t>
            </a:r>
          </a:p>
        </p:txBody>
      </p:sp>
      <p:sp>
        <p:nvSpPr>
          <p:cNvPr id="438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pic>
        <p:nvPicPr>
          <p:cNvPr id="439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1461" y="1738262"/>
            <a:ext cx="7021078" cy="33814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总结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722376">
              <a:spcBef>
                <a:spcPts val="700"/>
              </a:spcBef>
              <a:defRPr sz="1896"/>
            </a:lvl1pPr>
          </a:lstStyle>
          <a:p>
            <a:r>
              <a:t>总结</a:t>
            </a:r>
          </a:p>
        </p:txBody>
      </p:sp>
      <p:sp>
        <p:nvSpPr>
          <p:cNvPr id="444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445" name="本文主要提出了heuristic loss，REINFORCE，reward rescaling技术…"/>
          <p:cNvSpPr txBox="1"/>
          <p:nvPr/>
        </p:nvSpPr>
        <p:spPr>
          <a:xfrm>
            <a:off x="1000079" y="1488598"/>
            <a:ext cx="7483240" cy="3784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lnSpc>
                <a:spcPct val="150000"/>
              </a:lnSpc>
              <a:buSzPct val="100000"/>
              <a:buChar char="•"/>
            </a:pPr>
            <a:r>
              <a:rPr dirty="0" err="1"/>
              <a:t>本文主要提出了heuristic</a:t>
            </a:r>
            <a:r>
              <a:rPr dirty="0"/>
              <a:t> </a:t>
            </a:r>
            <a:r>
              <a:rPr dirty="0" err="1"/>
              <a:t>loss，REINFORCE，reward</a:t>
            </a:r>
            <a:r>
              <a:rPr dirty="0"/>
              <a:t> </a:t>
            </a:r>
            <a:r>
              <a:rPr dirty="0" err="1"/>
              <a:t>rescaling技术</a:t>
            </a:r>
            <a:endParaRPr lang="en-US" altLang="zh-CN" dirty="0"/>
          </a:p>
          <a:p>
            <a:pPr marL="180473" indent="-180473">
              <a:lnSpc>
                <a:spcPct val="150000"/>
              </a:lnSpc>
              <a:buSzPct val="100000"/>
              <a:buChar char="•"/>
            </a:pPr>
            <a:endParaRPr dirty="0"/>
          </a:p>
          <a:p>
            <a:pPr marL="180473" indent="-180473">
              <a:lnSpc>
                <a:spcPct val="150000"/>
              </a:lnSpc>
              <a:buSzPct val="100000"/>
              <a:buChar char="•"/>
            </a:pPr>
            <a:r>
              <a:rPr dirty="0"/>
              <a:t>heuristic </a:t>
            </a:r>
            <a:r>
              <a:rPr dirty="0" err="1"/>
              <a:t>loss用于训练网络，使其到达基本的分类性能</a:t>
            </a:r>
            <a:endParaRPr lang="en-US" altLang="zh-CN" dirty="0"/>
          </a:p>
          <a:p>
            <a:pPr marL="180473" indent="-180473">
              <a:lnSpc>
                <a:spcPct val="150000"/>
              </a:lnSpc>
              <a:buSzPct val="100000"/>
              <a:buChar char="•"/>
            </a:pPr>
            <a:endParaRPr dirty="0"/>
          </a:p>
          <a:p>
            <a:pPr marL="180473" indent="-180473">
              <a:lnSpc>
                <a:spcPct val="150000"/>
              </a:lnSpc>
              <a:buSzPct val="100000"/>
              <a:buChar char="•"/>
            </a:pPr>
            <a:r>
              <a:rPr dirty="0" err="1"/>
              <a:t>采用了REINFORCE继续调整网络，使网络能够学习到不同共指行为的重要程度，避免共指消解出现严重错误</a:t>
            </a:r>
            <a:endParaRPr lang="en-US" altLang="zh-CN" dirty="0"/>
          </a:p>
          <a:p>
            <a:pPr marL="180473" indent="-180473">
              <a:lnSpc>
                <a:spcPct val="150000"/>
              </a:lnSpc>
              <a:buSzPct val="100000"/>
              <a:buChar char="•"/>
            </a:pPr>
            <a:endParaRPr dirty="0"/>
          </a:p>
          <a:p>
            <a:pPr marL="180473" indent="-180473">
              <a:lnSpc>
                <a:spcPct val="150000"/>
              </a:lnSpc>
              <a:buSzPct val="100000"/>
              <a:buChar char="•"/>
            </a:pPr>
            <a:r>
              <a:rPr dirty="0" err="1"/>
              <a:t>采用reward</a:t>
            </a:r>
            <a:r>
              <a:rPr dirty="0"/>
              <a:t> </a:t>
            </a:r>
            <a:r>
              <a:rPr dirty="0" err="1"/>
              <a:t>rescaling代替固定的超参数，进一步区别不同共指局面下的惩罚项系数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矩形 4"/>
          <p:cNvSpPr/>
          <p:nvPr/>
        </p:nvSpPr>
        <p:spPr>
          <a:xfrm>
            <a:off x="271574" y="285750"/>
            <a:ext cx="8600852" cy="62865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8" name="矩形 3"/>
          <p:cNvSpPr txBox="1"/>
          <p:nvPr/>
        </p:nvSpPr>
        <p:spPr>
          <a:xfrm>
            <a:off x="3129075" y="2923733"/>
            <a:ext cx="2885850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120000"/>
              </a:lnSpc>
              <a:defRPr sz="5400">
                <a:solidFill>
                  <a:srgbClr val="FFFFFF"/>
                </a:solidFill>
              </a:defRPr>
            </a:lvl1pPr>
          </a:lstStyle>
          <a:p>
            <a:r>
              <a:t>THANKS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文本占位符 1"/>
          <p:cNvSpPr txBox="1">
            <a:spLocks noGrp="1"/>
          </p:cNvSpPr>
          <p:nvPr>
            <p:ph type="body" sz="quarter" idx="1"/>
          </p:nvPr>
        </p:nvSpPr>
        <p:spPr>
          <a:xfrm>
            <a:off x="162000" y="392978"/>
            <a:ext cx="4918000" cy="416572"/>
          </a:xfrm>
          <a:prstGeom prst="rect">
            <a:avLst/>
          </a:prstGeom>
        </p:spPr>
        <p:txBody>
          <a:bodyPr/>
          <a:lstStyle>
            <a:lvl1pPr defTabSz="722376">
              <a:lnSpc>
                <a:spcPct val="81000"/>
              </a:lnSpc>
              <a:spcBef>
                <a:spcPts val="700"/>
              </a:spcBef>
              <a:defRPr sz="1896"/>
            </a:lvl1pPr>
          </a:lstStyle>
          <a:p>
            <a:r>
              <a:t>共指消解基本概念</a:t>
            </a:r>
          </a:p>
        </p:txBody>
      </p:sp>
      <p:sp>
        <p:nvSpPr>
          <p:cNvPr id="153" name="矩形 2"/>
          <p:cNvSpPr txBox="1"/>
          <p:nvPr/>
        </p:nvSpPr>
        <p:spPr>
          <a:xfrm>
            <a:off x="688931" y="1430230"/>
            <a:ext cx="7941503" cy="385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000"/>
            </a:pPr>
            <a:r>
              <a:rPr dirty="0" err="1"/>
              <a:t>表述</a:t>
            </a:r>
            <a:r>
              <a:rPr dirty="0"/>
              <a:t>(Mention)：</a:t>
            </a:r>
            <a:r>
              <a:rPr dirty="0" err="1"/>
              <a:t>文本中出现的代词或名词短语，例如</a:t>
            </a:r>
            <a:r>
              <a:rPr dirty="0"/>
              <a:t>[</a:t>
            </a:r>
            <a:r>
              <a:rPr dirty="0" err="1"/>
              <a:t>他</a:t>
            </a:r>
            <a:r>
              <a:rPr dirty="0"/>
              <a:t>]，[</a:t>
            </a:r>
            <a:r>
              <a:rPr dirty="0" err="1"/>
              <a:t>奥巴马</a:t>
            </a:r>
            <a:r>
              <a:rPr dirty="0"/>
              <a:t>]，</a:t>
            </a:r>
            <a:r>
              <a:rPr dirty="0" err="1"/>
              <a:t>等</a:t>
            </a:r>
            <a:endParaRPr dirty="0"/>
          </a:p>
          <a:p>
            <a:pPr>
              <a:defRPr sz="2000"/>
            </a:pPr>
            <a:endParaRPr dirty="0"/>
          </a:p>
          <a:p>
            <a:pPr>
              <a:defRPr sz="2000"/>
            </a:pPr>
            <a:r>
              <a:rPr dirty="0" err="1"/>
              <a:t>实体</a:t>
            </a:r>
            <a:r>
              <a:rPr dirty="0"/>
              <a:t>(Entity)：客观事件的真实实体，或者知识库中的一个实体结点。由于一个实体在某个文档中可能对应多个表述，因此实体也能看做是表述构成的簇（Cluster）</a:t>
            </a:r>
          </a:p>
          <a:p>
            <a:pPr>
              <a:defRPr sz="2000"/>
            </a:pPr>
            <a:endParaRPr dirty="0"/>
          </a:p>
          <a:p>
            <a:pPr>
              <a:defRPr sz="2000"/>
            </a:pPr>
            <a:r>
              <a:rPr dirty="0" err="1"/>
              <a:t>照应语</a:t>
            </a:r>
            <a:r>
              <a:rPr dirty="0"/>
              <a:t>(Anaphor)：</a:t>
            </a:r>
            <a:r>
              <a:rPr dirty="0" err="1"/>
              <a:t>一个表述，在一轮比较中作为固定基准</a:t>
            </a:r>
            <a:r>
              <a:rPr dirty="0"/>
              <a:t>。</a:t>
            </a:r>
          </a:p>
          <a:p>
            <a:pPr>
              <a:defRPr sz="2000"/>
            </a:pPr>
            <a:endParaRPr dirty="0"/>
          </a:p>
          <a:p>
            <a:pPr>
              <a:defRPr sz="2000"/>
            </a:pPr>
            <a:r>
              <a:rPr dirty="0" err="1"/>
              <a:t>先行语</a:t>
            </a:r>
            <a:r>
              <a:rPr dirty="0"/>
              <a:t>(Antecedent)：</a:t>
            </a:r>
            <a:r>
              <a:rPr dirty="0" err="1"/>
              <a:t>出现在照应语之前的表述，用于与照应语构成mention-pair,判断mention-pair的共指与否</a:t>
            </a:r>
            <a:r>
              <a:rPr dirty="0"/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矩形 3"/>
          <p:cNvSpPr txBox="1"/>
          <p:nvPr/>
        </p:nvSpPr>
        <p:spPr>
          <a:xfrm>
            <a:off x="5073041" y="2213540"/>
            <a:ext cx="3425735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sz="4000" b="1">
                <a:solidFill>
                  <a:schemeClr val="accent1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Introduction</a:t>
            </a:r>
          </a:p>
        </p:txBody>
      </p:sp>
      <p:grpSp>
        <p:nvGrpSpPr>
          <p:cNvPr id="161" name="组合 19"/>
          <p:cNvGrpSpPr/>
          <p:nvPr/>
        </p:nvGrpSpPr>
        <p:grpSpPr>
          <a:xfrm>
            <a:off x="-13449" y="3702701"/>
            <a:ext cx="9157450" cy="874251"/>
            <a:chOff x="0" y="0"/>
            <a:chExt cx="9157448" cy="874250"/>
          </a:xfrm>
        </p:grpSpPr>
        <p:sp>
          <p:nvSpPr>
            <p:cNvPr id="158" name="任意多边形 13"/>
            <p:cNvSpPr/>
            <p:nvPr/>
          </p:nvSpPr>
          <p:spPr>
            <a:xfrm>
              <a:off x="0" y="-1"/>
              <a:ext cx="9157449" cy="7442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30" extrusionOk="0">
                  <a:moveTo>
                    <a:pt x="0" y="9369"/>
                  </a:moveTo>
                  <a:cubicBezTo>
                    <a:pt x="1100" y="4594"/>
                    <a:pt x="2200" y="-182"/>
                    <a:pt x="3786" y="5"/>
                  </a:cubicBezTo>
                  <a:cubicBezTo>
                    <a:pt x="5371" y="193"/>
                    <a:pt x="7677" y="7060"/>
                    <a:pt x="9512" y="10493"/>
                  </a:cubicBezTo>
                  <a:cubicBezTo>
                    <a:pt x="11346" y="13927"/>
                    <a:pt x="12332" y="19795"/>
                    <a:pt x="14792" y="20606"/>
                  </a:cubicBezTo>
                  <a:cubicBezTo>
                    <a:pt x="17252" y="21418"/>
                    <a:pt x="19204" y="18078"/>
                    <a:pt x="21600" y="15363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59" name="任意多边形 14"/>
            <p:cNvSpPr/>
            <p:nvPr/>
          </p:nvSpPr>
          <p:spPr>
            <a:xfrm>
              <a:off x="-1" y="147898"/>
              <a:ext cx="9157448" cy="6322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05" extrusionOk="0">
                  <a:moveTo>
                    <a:pt x="0" y="14508"/>
                  </a:moveTo>
                  <a:cubicBezTo>
                    <a:pt x="2337" y="7409"/>
                    <a:pt x="4675" y="309"/>
                    <a:pt x="6956" y="7"/>
                  </a:cubicBezTo>
                  <a:cubicBezTo>
                    <a:pt x="9238" y="-295"/>
                    <a:pt x="11250" y="9146"/>
                    <a:pt x="13691" y="12695"/>
                  </a:cubicBezTo>
                  <a:cubicBezTo>
                    <a:pt x="16131" y="16245"/>
                    <a:pt x="18866" y="18775"/>
                    <a:pt x="21600" y="21305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0" name="任意多边形 15"/>
            <p:cNvSpPr/>
            <p:nvPr/>
          </p:nvSpPr>
          <p:spPr>
            <a:xfrm>
              <a:off x="0" y="454072"/>
              <a:ext cx="9157449" cy="420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452" extrusionOk="0">
                  <a:moveTo>
                    <a:pt x="0" y="20452"/>
                  </a:moveTo>
                  <a:cubicBezTo>
                    <a:pt x="4861" y="10961"/>
                    <a:pt x="9722" y="1470"/>
                    <a:pt x="13322" y="161"/>
                  </a:cubicBezTo>
                  <a:cubicBezTo>
                    <a:pt x="16922" y="-1148"/>
                    <a:pt x="19261" y="5725"/>
                    <a:pt x="21600" y="12597"/>
                  </a:cubicBezTo>
                </a:path>
              </a:pathLst>
            </a:custGeom>
            <a:noFill/>
            <a:ln w="6350" cap="flat">
              <a:solidFill>
                <a:srgbClr val="2C4E8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文本占位符 1"/>
          <p:cNvSpPr txBox="1">
            <a:spLocks noGrp="1"/>
          </p:cNvSpPr>
          <p:nvPr>
            <p:ph type="body" sz="quarter" idx="1"/>
          </p:nvPr>
        </p:nvSpPr>
        <p:spPr>
          <a:xfrm>
            <a:off x="162000" y="392978"/>
            <a:ext cx="4918000" cy="416572"/>
          </a:xfrm>
          <a:prstGeom prst="rect">
            <a:avLst/>
          </a:prstGeom>
        </p:spPr>
        <p:txBody>
          <a:bodyPr/>
          <a:lstStyle>
            <a:lvl1pPr defTabSz="722376">
              <a:lnSpc>
                <a:spcPct val="81000"/>
              </a:lnSpc>
              <a:spcBef>
                <a:spcPts val="700"/>
              </a:spcBef>
              <a:defRPr sz="1896"/>
            </a:lvl1pPr>
          </a:lstStyle>
          <a:p>
            <a:r>
              <a:t>关键信息</a:t>
            </a:r>
          </a:p>
        </p:txBody>
      </p:sp>
      <p:sp>
        <p:nvSpPr>
          <p:cNvPr id="164" name="矩形 2"/>
          <p:cNvSpPr txBox="1"/>
          <p:nvPr/>
        </p:nvSpPr>
        <p:spPr>
          <a:xfrm>
            <a:off x="688931" y="1265129"/>
            <a:ext cx="7941503" cy="331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342899" indent="-342899">
              <a:buSzPct val="100000"/>
              <a:buFont typeface="Arial"/>
              <a:buChar char="•"/>
              <a:defRPr sz="2200"/>
            </a:pPr>
            <a:r>
              <a:t>基于深度学习的，有监督的共指消解模型</a:t>
            </a:r>
          </a:p>
          <a:p>
            <a:pPr marL="342899" indent="-342899">
              <a:buSzPct val="100000"/>
              <a:buFont typeface="Arial"/>
              <a:buChar char="•"/>
              <a:defRPr sz="2200"/>
            </a:pPr>
            <a:endParaRPr/>
          </a:p>
          <a:p>
            <a:pPr marL="342899" indent="-342899">
              <a:buSzPct val="100000"/>
              <a:buFont typeface="Arial"/>
              <a:buChar char="•"/>
              <a:defRPr sz="2200"/>
            </a:pPr>
            <a:r>
              <a:t>引入了embedding特征</a:t>
            </a:r>
          </a:p>
          <a:p>
            <a:pPr>
              <a:defRPr sz="2200"/>
            </a:pPr>
            <a:endParaRPr/>
          </a:p>
          <a:p>
            <a:pPr marL="342899" indent="-342899">
              <a:buSzPct val="100000"/>
              <a:buFont typeface="Arial"/>
              <a:buChar char="•"/>
              <a:defRPr sz="2200"/>
            </a:pPr>
            <a:r>
              <a:t>相较于传统系统，自动化和泛化性显著提升，人工规则数量显著变少</a:t>
            </a:r>
          </a:p>
          <a:p>
            <a:pPr>
              <a:defRPr sz="2200"/>
            </a:pPr>
            <a:endParaRPr/>
          </a:p>
          <a:p>
            <a:pPr marL="342899" indent="-342899">
              <a:buSzPct val="100000"/>
              <a:buFont typeface="Arial"/>
              <a:buChar char="•"/>
              <a:defRPr sz="2200"/>
            </a:pPr>
            <a:r>
              <a:t>采用了强化学习，防止模型进入特定错误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文本占位符 1"/>
          <p:cNvSpPr txBox="1">
            <a:spLocks noGrp="1"/>
          </p:cNvSpPr>
          <p:nvPr>
            <p:ph type="body" sz="quarter" idx="1"/>
          </p:nvPr>
        </p:nvSpPr>
        <p:spPr>
          <a:xfrm>
            <a:off x="162000" y="392978"/>
            <a:ext cx="4918000" cy="416572"/>
          </a:xfrm>
          <a:prstGeom prst="rect">
            <a:avLst/>
          </a:prstGeom>
        </p:spPr>
        <p:txBody>
          <a:bodyPr/>
          <a:lstStyle>
            <a:lvl1pPr defTabSz="722376">
              <a:lnSpc>
                <a:spcPct val="81000"/>
              </a:lnSpc>
              <a:spcBef>
                <a:spcPts val="700"/>
              </a:spcBef>
              <a:defRPr sz="1896"/>
            </a:lvl1pPr>
          </a:lstStyle>
          <a:p>
            <a:r>
              <a:t>性能比较</a:t>
            </a:r>
          </a:p>
        </p:txBody>
      </p:sp>
      <p:sp>
        <p:nvSpPr>
          <p:cNvPr id="167" name="矩形 2"/>
          <p:cNvSpPr txBox="1"/>
          <p:nvPr/>
        </p:nvSpPr>
        <p:spPr>
          <a:xfrm>
            <a:off x="707721" y="5387347"/>
            <a:ext cx="7728558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t>中英文的评测结果（F值）均为最高，超越了历届评测的冠军系统。加入了强化学习后又提升了几个百分点。</a:t>
            </a:r>
          </a:p>
        </p:txBody>
      </p:sp>
      <p:pic>
        <p:nvPicPr>
          <p:cNvPr id="168" name="图片 3" descr="图片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1927" y="1181585"/>
            <a:ext cx="5902567" cy="38337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神经网络指代消解模型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722376">
              <a:spcBef>
                <a:spcPts val="700"/>
              </a:spcBef>
              <a:defRPr sz="1896"/>
            </a:lvl1pPr>
          </a:lstStyle>
          <a:p>
            <a:r>
              <a:t>神经网络指代消解模型</a:t>
            </a:r>
          </a:p>
        </p:txBody>
      </p:sp>
      <p:sp>
        <p:nvSpPr>
          <p:cNvPr id="171" name="文本占位符 2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>
                <a:solidFill>
                  <a:srgbClr val="262626"/>
                </a:solidFill>
              </a:defRPr>
            </a:pPr>
            <a:endParaRPr/>
          </a:p>
        </p:txBody>
      </p:sp>
      <p:sp>
        <p:nvSpPr>
          <p:cNvPr id="172" name="虽然直觉上，联合学习所有mention之间的指代关系肯定比单个二分类要好，global比local肯定要好。…"/>
          <p:cNvSpPr txBox="1"/>
          <p:nvPr/>
        </p:nvSpPr>
        <p:spPr>
          <a:xfrm>
            <a:off x="786011" y="1729501"/>
            <a:ext cx="7571978" cy="2246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sz="2000" dirty="0" err="1"/>
              <a:t>虽然直觉上，联合学习所有mention之间的指代关系肯定比单个二分类要好，global比local肯定要好</a:t>
            </a:r>
            <a:r>
              <a:rPr sz="2000" dirty="0"/>
              <a:t>。</a:t>
            </a:r>
          </a:p>
          <a:p>
            <a:pPr defTabSz="457200">
              <a:defRPr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lang="en-US" altLang="zh-CN" sz="2000" dirty="0"/>
          </a:p>
          <a:p>
            <a:pPr defTabSz="457200">
              <a:defRPr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sz="2000" dirty="0"/>
          </a:p>
          <a:p>
            <a:pPr defTabSz="457200">
              <a:defRPr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sz="2000" dirty="0" err="1"/>
              <a:t>但实际上没有试验数据能够支撑这一点，所以虽然有global</a:t>
            </a:r>
            <a:r>
              <a:rPr sz="2000" dirty="0"/>
              <a:t> </a:t>
            </a:r>
            <a:r>
              <a:rPr sz="2000" dirty="0" err="1"/>
              <a:t>RNN等更强大的模型，效果最好的依然是mention-pair或mention-ranking模型</a:t>
            </a:r>
            <a:endParaRPr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文本占位符 1"/>
          <p:cNvSpPr txBox="1">
            <a:spLocks noGrp="1"/>
          </p:cNvSpPr>
          <p:nvPr>
            <p:ph type="body" sz="quarter" idx="1"/>
          </p:nvPr>
        </p:nvSpPr>
        <p:spPr>
          <a:xfrm>
            <a:off x="162000" y="392978"/>
            <a:ext cx="4918000" cy="416572"/>
          </a:xfrm>
          <a:prstGeom prst="rect">
            <a:avLst/>
          </a:prstGeom>
        </p:spPr>
        <p:txBody>
          <a:bodyPr/>
          <a:lstStyle/>
          <a:p>
            <a:pPr defTabSz="859536">
              <a:lnSpc>
                <a:spcPct val="81000"/>
              </a:lnSpc>
              <a:spcBef>
                <a:spcPts val="900"/>
              </a:spcBef>
              <a:defRPr sz="2256"/>
            </a:pPr>
            <a:r>
              <a:t>English demo</a:t>
            </a:r>
          </a:p>
        </p:txBody>
      </p:sp>
      <p:sp>
        <p:nvSpPr>
          <p:cNvPr id="177" name="矩形 2"/>
          <p:cNvSpPr txBox="1"/>
          <p:nvPr/>
        </p:nvSpPr>
        <p:spPr>
          <a:xfrm>
            <a:off x="2267211" y="2806986"/>
            <a:ext cx="772855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/>
              </a:rPr>
              <a:t>https://huggingface.co/coref/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65FAA"/>
      </a:accent1>
      <a:accent2>
        <a:srgbClr val="4472C4"/>
      </a:accent2>
      <a:accent3>
        <a:srgbClr val="A5A5A5"/>
      </a:accent3>
      <a:accent4>
        <a:srgbClr val="FFC000"/>
      </a:accent4>
      <a:accent5>
        <a:srgbClr val="26406E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微软雅黑 Light"/>
            <a:ea typeface="微软雅黑 Light"/>
            <a:cs typeface="微软雅黑 Light"/>
            <a:sym typeface="微软雅黑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微软雅黑 Light"/>
            <a:ea typeface="微软雅黑 Light"/>
            <a:cs typeface="微软雅黑 Light"/>
            <a:sym typeface="微软雅黑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65FAA"/>
      </a:accent1>
      <a:accent2>
        <a:srgbClr val="4472C4"/>
      </a:accent2>
      <a:accent3>
        <a:srgbClr val="A5A5A5"/>
      </a:accent3>
      <a:accent4>
        <a:srgbClr val="FFC000"/>
      </a:accent4>
      <a:accent5>
        <a:srgbClr val="26406E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微软雅黑 Light"/>
            <a:ea typeface="微软雅黑 Light"/>
            <a:cs typeface="微软雅黑 Light"/>
            <a:sym typeface="微软雅黑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微软雅黑 Light"/>
            <a:ea typeface="微软雅黑 Light"/>
            <a:cs typeface="微软雅黑 Light"/>
            <a:sym typeface="微软雅黑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1417</Words>
  <Application>Microsoft Macintosh PowerPoint</Application>
  <PresentationFormat>全屏显示(4:3)</PresentationFormat>
  <Paragraphs>265</Paragraphs>
  <Slides>39</Slides>
  <Notes>25</Notes>
  <HiddenSlides>2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5" baseType="lpstr">
      <vt:lpstr>微软雅黑</vt:lpstr>
      <vt:lpstr>微软雅黑 Light</vt:lpstr>
      <vt:lpstr>Arial</vt:lpstr>
      <vt:lpstr>Calibri</vt:lpstr>
      <vt:lpstr>Helvetica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陈远</cp:lastModifiedBy>
  <cp:revision>14</cp:revision>
  <dcterms:modified xsi:type="dcterms:W3CDTF">2018-03-23T05:51:27Z</dcterms:modified>
</cp:coreProperties>
</file>